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23"/>
  </p:notesMasterIdLst>
  <p:sldIdLst>
    <p:sldId id="289" r:id="rId6"/>
    <p:sldId id="269" r:id="rId7"/>
    <p:sldId id="285" r:id="rId8"/>
    <p:sldId id="286" r:id="rId9"/>
    <p:sldId id="277" r:id="rId10"/>
    <p:sldId id="270" r:id="rId11"/>
    <p:sldId id="271" r:id="rId12"/>
    <p:sldId id="291" r:id="rId13"/>
    <p:sldId id="279" r:id="rId14"/>
    <p:sldId id="272" r:id="rId15"/>
    <p:sldId id="280" r:id="rId16"/>
    <p:sldId id="273" r:id="rId17"/>
    <p:sldId id="284" r:id="rId18"/>
    <p:sldId id="287" r:id="rId19"/>
    <p:sldId id="281" r:id="rId20"/>
    <p:sldId id="276"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2" autoAdjust="0"/>
    <p:restoredTop sz="94675"/>
  </p:normalViewPr>
  <p:slideViewPr>
    <p:cSldViewPr snapToGrid="0" snapToObjects="1" showGuides="1">
      <p:cViewPr>
        <p:scale>
          <a:sx n="76" d="100"/>
          <a:sy n="76" d="100"/>
        </p:scale>
        <p:origin x="36"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747A4C-F871-4F4D-A45F-BE05A71C0F06}" type="datetimeFigureOut">
              <a:rPr lang="en-US" smtClean="0"/>
              <a:t>12/12/2022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116C7-6A9B-F444-BB5F-884FDF15A084}" type="slidenum">
              <a:rPr lang="en-US" smtClean="0"/>
              <a:t>‹#›</a:t>
            </a:fld>
            <a:endParaRPr lang="en-US"/>
          </a:p>
        </p:txBody>
      </p:sp>
    </p:spTree>
    <p:extLst>
      <p:ext uri="{BB962C8B-B14F-4D97-AF65-F5344CB8AC3E}">
        <p14:creationId xmlns:p14="http://schemas.microsoft.com/office/powerpoint/2010/main" val="2331477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2473518" y="263525"/>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
        <p:nvSpPr>
          <p:cNvPr id="10243" name="Rectangle 3"/>
          <p:cNvSpPr>
            <a:spLocks noGrp="1" noChangeArrowheads="1"/>
          </p:cNvSpPr>
          <p:nvPr>
            <p:ph type="subTitle" idx="1"/>
          </p:nvPr>
        </p:nvSpPr>
        <p:spPr>
          <a:xfrm>
            <a:off x="1828800" y="3962400"/>
            <a:ext cx="8534400" cy="1752600"/>
          </a:xfrm>
        </p:spPr>
        <p:txBody>
          <a:bodyPr/>
          <a:lstStyle>
            <a:lvl1pPr marL="0" indent="0" algn="ctr">
              <a:buFontTx/>
              <a:buNone/>
              <a:defRPr sz="1800">
                <a:solidFill>
                  <a:schemeClr val="tx1">
                    <a:lumMod val="75000"/>
                    <a:lumOff val="25000"/>
                  </a:schemeClr>
                </a:solidFill>
              </a:defRPr>
            </a:lvl1pPr>
          </a:lstStyle>
          <a:p>
            <a:r>
              <a:rPr lang="en-US" dirty="0"/>
              <a:t>Click to edit Master subtitle style</a:t>
            </a:r>
          </a:p>
        </p:txBody>
      </p:sp>
      <p:sp>
        <p:nvSpPr>
          <p:cNvPr id="10249" name="Rectangle 9"/>
          <p:cNvSpPr>
            <a:spLocks noGrp="1" noChangeArrowheads="1"/>
          </p:cNvSpPr>
          <p:nvPr>
            <p:ph type="ctrTitle"/>
          </p:nvPr>
        </p:nvSpPr>
        <p:spPr>
          <a:xfrm>
            <a:off x="914400" y="3284984"/>
            <a:ext cx="10363200" cy="685800"/>
          </a:xfrm>
        </p:spPr>
        <p:txBody>
          <a:bodyPr anchor="t"/>
          <a:lstStyle>
            <a:lvl1pPr algn="ctr">
              <a:defRPr>
                <a:solidFill>
                  <a:schemeClr val="tx1">
                    <a:lumMod val="75000"/>
                    <a:lumOff val="25000"/>
                  </a:schemeClr>
                </a:solidFill>
              </a:defRPr>
            </a:lvl1pPr>
          </a:lstStyle>
          <a:p>
            <a:r>
              <a:rPr lang="en-US" dirty="0"/>
              <a:t>Click to edit Master title style</a:t>
            </a:r>
          </a:p>
        </p:txBody>
      </p:sp>
      <p:cxnSp>
        <p:nvCxnSpPr>
          <p:cNvPr id="3" name="Straight Connector 2"/>
          <p:cNvCxnSpPr/>
          <p:nvPr userDrawn="1"/>
        </p:nvCxnSpPr>
        <p:spPr bwMode="auto">
          <a:xfrm>
            <a:off x="1199456" y="2852936"/>
            <a:ext cx="9889099" cy="0"/>
          </a:xfrm>
          <a:prstGeom prst="line">
            <a:avLst/>
          </a:prstGeom>
          <a:solidFill>
            <a:schemeClr val="accent1"/>
          </a:solidFill>
          <a:ln w="38100" cap="flat" cmpd="sng" algn="ctr">
            <a:solidFill>
              <a:srgbClr val="66AAC9"/>
            </a:solidFill>
            <a:prstDash val="dot"/>
            <a:round/>
            <a:headEnd type="none" w="med" len="med"/>
            <a:tailEnd type="none" w="med" len="med"/>
          </a:ln>
          <a:effectLst/>
        </p:spPr>
      </p:cxnSp>
    </p:spTree>
    <p:extLst>
      <p:ext uri="{BB962C8B-B14F-4D97-AF65-F5344CB8AC3E}">
        <p14:creationId xmlns:p14="http://schemas.microsoft.com/office/powerpoint/2010/main" val="1864090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5413" y="0"/>
            <a:ext cx="11233248" cy="1043608"/>
          </a:xfrm>
        </p:spPr>
        <p:txBody>
          <a:bodyPr/>
          <a:lstStyle/>
          <a:p>
            <a:r>
              <a:rPr lang="en-US" dirty="0"/>
              <a:t>CLICK TO EDIT MASTER TITLE STYLE</a:t>
            </a:r>
          </a:p>
        </p:txBody>
      </p:sp>
      <p:sp>
        <p:nvSpPr>
          <p:cNvPr id="3" name="Content Placeholder 2"/>
          <p:cNvSpPr>
            <a:spLocks noGrp="1"/>
          </p:cNvSpPr>
          <p:nvPr>
            <p:ph idx="1" hasCustomPrompt="1"/>
          </p:nvPr>
        </p:nvSpPr>
        <p:spPr>
          <a:xfrm>
            <a:off x="0" y="836712"/>
            <a:ext cx="12192000" cy="5040560"/>
          </a:xfrm>
        </p:spPr>
        <p:txBody>
          <a:bodyPr/>
          <a:lstStyle>
            <a:lvl1pPr marL="0" indent="0">
              <a:buNone/>
              <a:defRPr baseline="0"/>
            </a:lvl1pPr>
          </a:lstStyle>
          <a:p>
            <a:pPr lvl="0"/>
            <a:r>
              <a:rPr lang="en-US" dirty="0"/>
              <a:t>Background Photo</a:t>
            </a:r>
          </a:p>
        </p:txBody>
      </p:sp>
      <p:sp>
        <p:nvSpPr>
          <p:cNvPr id="6" name="Content Placeholder 2"/>
          <p:cNvSpPr>
            <a:spLocks noGrp="1"/>
          </p:cNvSpPr>
          <p:nvPr>
            <p:ph sz="half" idx="12"/>
          </p:nvPr>
        </p:nvSpPr>
        <p:spPr>
          <a:xfrm>
            <a:off x="815413" y="1556792"/>
            <a:ext cx="4704523"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1385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3048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78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05062"/>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44824"/>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05062"/>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44824"/>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hasCustomPrompt="1"/>
          </p:nvPr>
        </p:nvSpPr>
        <p:spPr>
          <a:xfrm>
            <a:off x="815413" y="-99392"/>
            <a:ext cx="11233248" cy="1143000"/>
          </a:xfrm>
        </p:spPr>
        <p:txBody>
          <a:bodyPr/>
          <a:lstStyle/>
          <a:p>
            <a:r>
              <a:rPr lang="en-US" dirty="0"/>
              <a:t>CLICK TO EDIT MASTER TITLE STYLE</a:t>
            </a:r>
          </a:p>
        </p:txBody>
      </p:sp>
    </p:spTree>
    <p:extLst>
      <p:ext uri="{BB962C8B-B14F-4D97-AF65-F5344CB8AC3E}">
        <p14:creationId xmlns:p14="http://schemas.microsoft.com/office/powerpoint/2010/main" val="2330608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124745"/>
            <a:ext cx="6705864"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5414" y="1124745"/>
            <a:ext cx="3805271" cy="4608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dirty="0"/>
              <a:t>CLICK TO EDIT MASTER TITLE STYLE</a:t>
            </a:r>
          </a:p>
        </p:txBody>
      </p:sp>
    </p:spTree>
    <p:extLst>
      <p:ext uri="{BB962C8B-B14F-4D97-AF65-F5344CB8AC3E}">
        <p14:creationId xmlns:p14="http://schemas.microsoft.com/office/powerpoint/2010/main" val="3724596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196752"/>
            <a:ext cx="7315200" cy="36748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486916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dirty="0"/>
              <a:t>CLICK TO EDIT MASTER TITLE STYLE</a:t>
            </a:r>
          </a:p>
        </p:txBody>
      </p:sp>
    </p:spTree>
    <p:extLst>
      <p:ext uri="{BB962C8B-B14F-4D97-AF65-F5344CB8AC3E}">
        <p14:creationId xmlns:p14="http://schemas.microsoft.com/office/powerpoint/2010/main" val="174249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A8AEA-A7CE-3243-9747-01F903F87160}"/>
              </a:ext>
            </a:extLst>
          </p:cNvPr>
          <p:cNvSpPr>
            <a:spLocks noGrp="1"/>
          </p:cNvSpPr>
          <p:nvPr>
            <p:ph type="dt" sz="half" idx="10"/>
          </p:nvPr>
        </p:nvSpPr>
        <p:spPr/>
        <p:txBody>
          <a:bodyPr/>
          <a:lstStyle/>
          <a:p>
            <a:fld id="{EDBC1CD7-F300-C94C-91E7-8EF5A4890B70}" type="datetimeFigureOut">
              <a:rPr lang="en-US" smtClean="0"/>
              <a:t>12/12/2022</a:t>
            </a:fld>
            <a:endParaRPr lang="en-US"/>
          </a:p>
        </p:txBody>
      </p:sp>
      <p:sp>
        <p:nvSpPr>
          <p:cNvPr id="3" name="Footer Placeholder 2">
            <a:extLst>
              <a:ext uri="{FF2B5EF4-FFF2-40B4-BE49-F238E27FC236}">
                <a16:creationId xmlns:a16="http://schemas.microsoft.com/office/drawing/2014/main" id="{B527408E-61DC-A34D-B52C-7CF2117E30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5D8AC3-3923-EE45-A673-CEDC6085D6C3}"/>
              </a:ext>
            </a:extLst>
          </p:cNvPr>
          <p:cNvSpPr>
            <a:spLocks noGrp="1"/>
          </p:cNvSpPr>
          <p:nvPr>
            <p:ph type="sldNum" sz="quarter" idx="12"/>
          </p:nvPr>
        </p:nvSpPr>
        <p:spPr/>
        <p:txBody>
          <a:bodyPr/>
          <a:lstStyle/>
          <a:p>
            <a:fld id="{361E80C7-7A87-F942-9D01-D968A65117DD}" type="slidenum">
              <a:rPr lang="en-US" smtClean="0"/>
              <a:t>‹#›</a:t>
            </a:fld>
            <a:endParaRPr lang="en-US"/>
          </a:p>
        </p:txBody>
      </p:sp>
    </p:spTree>
    <p:extLst>
      <p:ext uri="{BB962C8B-B14F-4D97-AF65-F5344CB8AC3E}">
        <p14:creationId xmlns:p14="http://schemas.microsoft.com/office/powerpoint/2010/main" val="51501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1006-C873-4761-8671-DE62241804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6345D-BCEB-4158-93D9-98FA9A5507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7AFEB-67BD-46F2-B94B-CD07F2D35220}"/>
              </a:ext>
            </a:extLst>
          </p:cNvPr>
          <p:cNvSpPr>
            <a:spLocks noGrp="1"/>
          </p:cNvSpPr>
          <p:nvPr>
            <p:ph type="dt" sz="half" idx="10"/>
          </p:nvPr>
        </p:nvSpPr>
        <p:spPr/>
        <p:txBody>
          <a:bodyPr/>
          <a:lstStyle/>
          <a:p>
            <a:fld id="{FDC3D2B1-322B-48AD-9CDB-869BD395EF7B}" type="datetimeFigureOut">
              <a:rPr lang="en-US" smtClean="0"/>
              <a:t>12/12/2022</a:t>
            </a:fld>
            <a:endParaRPr lang="en-US"/>
          </a:p>
        </p:txBody>
      </p:sp>
      <p:sp>
        <p:nvSpPr>
          <p:cNvPr id="5" name="Footer Placeholder 4">
            <a:extLst>
              <a:ext uri="{FF2B5EF4-FFF2-40B4-BE49-F238E27FC236}">
                <a16:creationId xmlns:a16="http://schemas.microsoft.com/office/drawing/2014/main" id="{2FD010B7-7166-4C8C-A97C-5F536093C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6A67F-68D4-4484-B332-AC4D22E0EB37}"/>
              </a:ext>
            </a:extLst>
          </p:cNvPr>
          <p:cNvSpPr>
            <a:spLocks noGrp="1"/>
          </p:cNvSpPr>
          <p:nvPr>
            <p:ph type="sldNum" sz="quarter" idx="12"/>
          </p:nvPr>
        </p:nvSpPr>
        <p:spPr/>
        <p:txBody>
          <a:bodyPr/>
          <a:lstStyle/>
          <a:p>
            <a:fld id="{8AF73CC6-0E5B-4905-BEC2-C72A44171219}" type="slidenum">
              <a:rPr lang="en-US" smtClean="0"/>
              <a:t>‹#›</a:t>
            </a:fld>
            <a:endParaRPr lang="en-US"/>
          </a:p>
        </p:txBody>
      </p:sp>
    </p:spTree>
    <p:extLst>
      <p:ext uri="{BB962C8B-B14F-4D97-AF65-F5344CB8AC3E}">
        <p14:creationId xmlns:p14="http://schemas.microsoft.com/office/powerpoint/2010/main" val="7128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2473518" y="263525"/>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
        <p:nvSpPr>
          <p:cNvPr id="10243" name="Rectangle 3"/>
          <p:cNvSpPr>
            <a:spLocks noGrp="1" noChangeArrowheads="1"/>
          </p:cNvSpPr>
          <p:nvPr>
            <p:ph type="subTitle" idx="1"/>
          </p:nvPr>
        </p:nvSpPr>
        <p:spPr>
          <a:xfrm>
            <a:off x="1828800" y="3962400"/>
            <a:ext cx="8534400" cy="1752600"/>
          </a:xfrm>
        </p:spPr>
        <p:txBody>
          <a:bodyPr/>
          <a:lstStyle>
            <a:lvl1pPr marL="0" indent="0" algn="ctr">
              <a:buFontTx/>
              <a:buNone/>
              <a:defRPr sz="1800">
                <a:solidFill>
                  <a:schemeClr val="tx1">
                    <a:lumMod val="75000"/>
                    <a:lumOff val="25000"/>
                  </a:schemeClr>
                </a:solidFill>
              </a:defRPr>
            </a:lvl1pPr>
          </a:lstStyle>
          <a:p>
            <a:r>
              <a:rPr lang="en-US" dirty="0"/>
              <a:t>Click to edit Master subtitle style</a:t>
            </a:r>
          </a:p>
        </p:txBody>
      </p:sp>
      <p:sp>
        <p:nvSpPr>
          <p:cNvPr id="10249" name="Rectangle 9"/>
          <p:cNvSpPr>
            <a:spLocks noGrp="1" noChangeArrowheads="1"/>
          </p:cNvSpPr>
          <p:nvPr>
            <p:ph type="ctrTitle"/>
          </p:nvPr>
        </p:nvSpPr>
        <p:spPr>
          <a:xfrm>
            <a:off x="914400" y="3284984"/>
            <a:ext cx="10363200" cy="685800"/>
          </a:xfrm>
        </p:spPr>
        <p:txBody>
          <a:bodyPr anchor="t"/>
          <a:lstStyle>
            <a:lvl1pPr algn="ctr">
              <a:defRPr>
                <a:solidFill>
                  <a:schemeClr val="tx1">
                    <a:lumMod val="75000"/>
                    <a:lumOff val="25000"/>
                  </a:schemeClr>
                </a:solidFill>
              </a:defRPr>
            </a:lvl1pPr>
          </a:lstStyle>
          <a:p>
            <a:r>
              <a:rPr lang="en-US" dirty="0"/>
              <a:t>Click to edit Master title style</a:t>
            </a:r>
          </a:p>
        </p:txBody>
      </p:sp>
      <p:cxnSp>
        <p:nvCxnSpPr>
          <p:cNvPr id="3" name="Straight Connector 2"/>
          <p:cNvCxnSpPr/>
          <p:nvPr userDrawn="1"/>
        </p:nvCxnSpPr>
        <p:spPr bwMode="auto">
          <a:xfrm>
            <a:off x="1199456" y="2852936"/>
            <a:ext cx="9889099" cy="0"/>
          </a:xfrm>
          <a:prstGeom prst="line">
            <a:avLst/>
          </a:prstGeom>
          <a:solidFill>
            <a:schemeClr val="accent1"/>
          </a:solidFill>
          <a:ln w="38100" cap="flat" cmpd="sng" algn="ctr">
            <a:solidFill>
              <a:srgbClr val="66AAC9"/>
            </a:solidFill>
            <a:prstDash val="dot"/>
            <a:round/>
            <a:headEnd type="none" w="med" len="med"/>
            <a:tailEnd type="none" w="med" len="med"/>
          </a:ln>
          <a:effectLst/>
        </p:spPr>
      </p:cxnSp>
    </p:spTree>
    <p:extLst>
      <p:ext uri="{BB962C8B-B14F-4D97-AF65-F5344CB8AC3E}">
        <p14:creationId xmlns:p14="http://schemas.microsoft.com/office/powerpoint/2010/main" val="2209973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5413" y="0"/>
            <a:ext cx="11233248" cy="1043608"/>
          </a:xfrm>
        </p:spPr>
        <p:txBody>
          <a:bodyPr/>
          <a:lstStyle/>
          <a:p>
            <a:r>
              <a:rPr lang="en-US" dirty="0"/>
              <a:t>CLICK TO EDIT MASTER TITLE STYLE</a:t>
            </a:r>
          </a:p>
        </p:txBody>
      </p:sp>
      <p:sp>
        <p:nvSpPr>
          <p:cNvPr id="3" name="Content Placeholder 2"/>
          <p:cNvSpPr>
            <a:spLocks noGrp="1"/>
          </p:cNvSpPr>
          <p:nvPr>
            <p:ph idx="1" hasCustomPrompt="1"/>
          </p:nvPr>
        </p:nvSpPr>
        <p:spPr>
          <a:xfrm>
            <a:off x="0" y="836712"/>
            <a:ext cx="12192000" cy="5040560"/>
          </a:xfrm>
        </p:spPr>
        <p:txBody>
          <a:bodyPr/>
          <a:lstStyle>
            <a:lvl1pPr marL="0" indent="0">
              <a:buNone/>
              <a:defRPr baseline="0"/>
            </a:lvl1pPr>
          </a:lstStyle>
          <a:p>
            <a:pPr lvl="0"/>
            <a:r>
              <a:rPr lang="en-US" dirty="0"/>
              <a:t>Background Photo</a:t>
            </a:r>
          </a:p>
        </p:txBody>
      </p:sp>
      <p:sp>
        <p:nvSpPr>
          <p:cNvPr id="6" name="Content Placeholder 2"/>
          <p:cNvSpPr>
            <a:spLocks noGrp="1"/>
          </p:cNvSpPr>
          <p:nvPr>
            <p:ph sz="half" idx="12"/>
          </p:nvPr>
        </p:nvSpPr>
        <p:spPr>
          <a:xfrm>
            <a:off x="815413" y="1556792"/>
            <a:ext cx="4704523"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6480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3048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0406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05062"/>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44824"/>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05062"/>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44824"/>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hasCustomPrompt="1"/>
          </p:nvPr>
        </p:nvSpPr>
        <p:spPr>
          <a:xfrm>
            <a:off x="815413" y="-99392"/>
            <a:ext cx="11233248" cy="1143000"/>
          </a:xfrm>
        </p:spPr>
        <p:txBody>
          <a:bodyPr/>
          <a:lstStyle/>
          <a:p>
            <a:r>
              <a:rPr lang="en-US" dirty="0"/>
              <a:t>CLICK TO EDIT MASTER TITLE STYLE</a:t>
            </a:r>
          </a:p>
        </p:txBody>
      </p:sp>
    </p:spTree>
    <p:extLst>
      <p:ext uri="{BB962C8B-B14F-4D97-AF65-F5344CB8AC3E}">
        <p14:creationId xmlns:p14="http://schemas.microsoft.com/office/powerpoint/2010/main" val="2146444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124745"/>
            <a:ext cx="6705864"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5414" y="1124745"/>
            <a:ext cx="3805271" cy="4608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dirty="0"/>
              <a:t>CLICK TO EDIT MASTER TITLE STYLE</a:t>
            </a:r>
          </a:p>
        </p:txBody>
      </p:sp>
    </p:spTree>
    <p:extLst>
      <p:ext uri="{BB962C8B-B14F-4D97-AF65-F5344CB8AC3E}">
        <p14:creationId xmlns:p14="http://schemas.microsoft.com/office/powerpoint/2010/main" val="3160596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196752"/>
            <a:ext cx="7315200" cy="36748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486916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dirty="0"/>
              <a:t>CLICK TO EDIT MASTER TITLE STYLE</a:t>
            </a:r>
          </a:p>
        </p:txBody>
      </p:sp>
    </p:spTree>
    <p:extLst>
      <p:ext uri="{BB962C8B-B14F-4D97-AF65-F5344CB8AC3E}">
        <p14:creationId xmlns:p14="http://schemas.microsoft.com/office/powerpoint/2010/main" val="1498008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A8AEA-A7CE-3243-9747-01F903F87160}"/>
              </a:ext>
            </a:extLst>
          </p:cNvPr>
          <p:cNvSpPr>
            <a:spLocks noGrp="1"/>
          </p:cNvSpPr>
          <p:nvPr>
            <p:ph type="dt" sz="half" idx="10"/>
          </p:nvPr>
        </p:nvSpPr>
        <p:spPr/>
        <p:txBody>
          <a:bodyPr/>
          <a:lstStyle/>
          <a:p>
            <a:fld id="{EDBC1CD7-F300-C94C-91E7-8EF5A4890B70}" type="datetimeFigureOut">
              <a:rPr lang="en-US" smtClean="0"/>
              <a:t>12/12/2022</a:t>
            </a:fld>
            <a:endParaRPr lang="en-US"/>
          </a:p>
        </p:txBody>
      </p:sp>
      <p:sp>
        <p:nvSpPr>
          <p:cNvPr id="3" name="Footer Placeholder 2">
            <a:extLst>
              <a:ext uri="{FF2B5EF4-FFF2-40B4-BE49-F238E27FC236}">
                <a16:creationId xmlns:a16="http://schemas.microsoft.com/office/drawing/2014/main" id="{B527408E-61DC-A34D-B52C-7CF2117E30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5D8AC3-3923-EE45-A673-CEDC6085D6C3}"/>
              </a:ext>
            </a:extLst>
          </p:cNvPr>
          <p:cNvSpPr>
            <a:spLocks noGrp="1"/>
          </p:cNvSpPr>
          <p:nvPr>
            <p:ph type="sldNum" sz="quarter" idx="12"/>
          </p:nvPr>
        </p:nvSpPr>
        <p:spPr/>
        <p:txBody>
          <a:bodyPr/>
          <a:lstStyle/>
          <a:p>
            <a:fld id="{361E80C7-7A87-F942-9D01-D968A65117DD}" type="slidenum">
              <a:rPr lang="en-US" smtClean="0"/>
              <a:t>‹#›</a:t>
            </a:fld>
            <a:endParaRPr lang="en-US"/>
          </a:p>
        </p:txBody>
      </p:sp>
    </p:spTree>
    <p:extLst>
      <p:ext uri="{BB962C8B-B14F-4D97-AF65-F5344CB8AC3E}">
        <p14:creationId xmlns:p14="http://schemas.microsoft.com/office/powerpoint/2010/main" val="886041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1006-C873-4761-8671-DE62241804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6345D-BCEB-4158-93D9-98FA9A5507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7AFEB-67BD-46F2-B94B-CD07F2D35220}"/>
              </a:ext>
            </a:extLst>
          </p:cNvPr>
          <p:cNvSpPr>
            <a:spLocks noGrp="1"/>
          </p:cNvSpPr>
          <p:nvPr>
            <p:ph type="dt" sz="half" idx="10"/>
          </p:nvPr>
        </p:nvSpPr>
        <p:spPr/>
        <p:txBody>
          <a:bodyPr/>
          <a:lstStyle/>
          <a:p>
            <a:fld id="{FDC3D2B1-322B-48AD-9CDB-869BD395EF7B}" type="datetimeFigureOut">
              <a:rPr lang="en-US" smtClean="0"/>
              <a:t>12/12/2022</a:t>
            </a:fld>
            <a:endParaRPr lang="en-US"/>
          </a:p>
        </p:txBody>
      </p:sp>
      <p:sp>
        <p:nvSpPr>
          <p:cNvPr id="5" name="Footer Placeholder 4">
            <a:extLst>
              <a:ext uri="{FF2B5EF4-FFF2-40B4-BE49-F238E27FC236}">
                <a16:creationId xmlns:a16="http://schemas.microsoft.com/office/drawing/2014/main" id="{2FD010B7-7166-4C8C-A97C-5F536093C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6A67F-68D4-4484-B332-AC4D22E0EB37}"/>
              </a:ext>
            </a:extLst>
          </p:cNvPr>
          <p:cNvSpPr>
            <a:spLocks noGrp="1"/>
          </p:cNvSpPr>
          <p:nvPr>
            <p:ph type="sldNum" sz="quarter" idx="12"/>
          </p:nvPr>
        </p:nvSpPr>
        <p:spPr/>
        <p:txBody>
          <a:bodyPr/>
          <a:lstStyle/>
          <a:p>
            <a:fld id="{8AF73CC6-0E5B-4905-BEC2-C72A44171219}" type="slidenum">
              <a:rPr lang="en-US" smtClean="0"/>
              <a:t>‹#›</a:t>
            </a:fld>
            <a:endParaRPr lang="en-US"/>
          </a:p>
        </p:txBody>
      </p:sp>
    </p:spTree>
    <p:extLst>
      <p:ext uri="{BB962C8B-B14F-4D97-AF65-F5344CB8AC3E}">
        <p14:creationId xmlns:p14="http://schemas.microsoft.com/office/powerpoint/2010/main" val="3045091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3.jp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15413" y="-99392"/>
            <a:ext cx="11233248"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Rectangle 3"/>
          <p:cNvSpPr>
            <a:spLocks noGrp="1" noChangeArrowheads="1"/>
          </p:cNvSpPr>
          <p:nvPr>
            <p:ph type="body" idx="1"/>
          </p:nvPr>
        </p:nvSpPr>
        <p:spPr bwMode="auto">
          <a:xfrm>
            <a:off x="815413" y="1412776"/>
            <a:ext cx="10657184" cy="358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Rectangle 7"/>
          <p:cNvSpPr>
            <a:spLocks noChangeArrowheads="1"/>
          </p:cNvSpPr>
          <p:nvPr/>
        </p:nvSpPr>
        <p:spPr bwMode="auto">
          <a:xfrm>
            <a:off x="12473518" y="263525"/>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Tree>
    <p:extLst>
      <p:ext uri="{BB962C8B-B14F-4D97-AF65-F5344CB8AC3E}">
        <p14:creationId xmlns:p14="http://schemas.microsoft.com/office/powerpoint/2010/main" val="42646098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8" r:id="rId5"/>
    <p:sldLayoutId id="2147483669" r:id="rId6"/>
    <p:sldLayoutId id="2147483670" r:id="rId7"/>
    <p:sldLayoutId id="2147483671" r:id="rId8"/>
  </p:sldLayoutIdLst>
  <p:hf hdr="0" dt="0"/>
  <p:txStyles>
    <p:titleStyle>
      <a:lvl1pPr algn="l" rtl="0" eaLnBrk="1" fontAlgn="base" hangingPunct="1">
        <a:spcBef>
          <a:spcPct val="0"/>
        </a:spcBef>
        <a:spcAft>
          <a:spcPct val="0"/>
        </a:spcAft>
        <a:defRPr sz="3600">
          <a:solidFill>
            <a:schemeClr val="bg1"/>
          </a:solidFill>
          <a:latin typeface="Calibri"/>
          <a:ea typeface="+mj-ea"/>
          <a:cs typeface="Calibri"/>
        </a:defRPr>
      </a:lvl1pPr>
      <a:lvl2pPr algn="l" rtl="0" eaLnBrk="1" fontAlgn="base" hangingPunct="1">
        <a:spcBef>
          <a:spcPct val="0"/>
        </a:spcBef>
        <a:spcAft>
          <a:spcPct val="0"/>
        </a:spcAft>
        <a:defRPr sz="3600">
          <a:solidFill>
            <a:schemeClr val="bg1"/>
          </a:solidFill>
          <a:latin typeface="Arial" charset="0"/>
          <a:ea typeface="ＭＳ Ｐゴシック" pitchFamily="1" charset="-128"/>
        </a:defRPr>
      </a:lvl2pPr>
      <a:lvl3pPr algn="l" rtl="0" eaLnBrk="1" fontAlgn="base" hangingPunct="1">
        <a:spcBef>
          <a:spcPct val="0"/>
        </a:spcBef>
        <a:spcAft>
          <a:spcPct val="0"/>
        </a:spcAft>
        <a:defRPr sz="3600">
          <a:solidFill>
            <a:schemeClr val="bg1"/>
          </a:solidFill>
          <a:latin typeface="Arial" charset="0"/>
          <a:ea typeface="ＭＳ Ｐゴシック" pitchFamily="1" charset="-128"/>
        </a:defRPr>
      </a:lvl3pPr>
      <a:lvl4pPr algn="l" rtl="0" eaLnBrk="1" fontAlgn="base" hangingPunct="1">
        <a:spcBef>
          <a:spcPct val="0"/>
        </a:spcBef>
        <a:spcAft>
          <a:spcPct val="0"/>
        </a:spcAft>
        <a:defRPr sz="3600">
          <a:solidFill>
            <a:schemeClr val="bg1"/>
          </a:solidFill>
          <a:latin typeface="Arial" charset="0"/>
          <a:ea typeface="ＭＳ Ｐゴシック" pitchFamily="1" charset="-128"/>
        </a:defRPr>
      </a:lvl4pPr>
      <a:lvl5pPr algn="l" rtl="0" eaLnBrk="1" fontAlgn="base" hangingPunct="1">
        <a:spcBef>
          <a:spcPct val="0"/>
        </a:spcBef>
        <a:spcAft>
          <a:spcPct val="0"/>
        </a:spcAft>
        <a:defRPr sz="3600">
          <a:solidFill>
            <a:schemeClr val="bg1"/>
          </a:solidFill>
          <a:latin typeface="Arial" charset="0"/>
          <a:ea typeface="ＭＳ Ｐゴシック" pitchFamily="1" charset="-128"/>
        </a:defRPr>
      </a:lvl5pPr>
      <a:lvl6pPr marL="457200" algn="l" rtl="0" eaLnBrk="1" fontAlgn="base" hangingPunct="1">
        <a:spcBef>
          <a:spcPct val="0"/>
        </a:spcBef>
        <a:spcAft>
          <a:spcPct val="0"/>
        </a:spcAft>
        <a:defRPr sz="3600">
          <a:solidFill>
            <a:schemeClr val="bg1"/>
          </a:solidFill>
          <a:latin typeface="Arial" charset="0"/>
          <a:ea typeface="ＭＳ Ｐゴシック" pitchFamily="1" charset="-128"/>
        </a:defRPr>
      </a:lvl6pPr>
      <a:lvl7pPr marL="914400" algn="l" rtl="0" eaLnBrk="1" fontAlgn="base" hangingPunct="1">
        <a:spcBef>
          <a:spcPct val="0"/>
        </a:spcBef>
        <a:spcAft>
          <a:spcPct val="0"/>
        </a:spcAft>
        <a:defRPr sz="3600">
          <a:solidFill>
            <a:schemeClr val="bg1"/>
          </a:solidFill>
          <a:latin typeface="Arial" charset="0"/>
          <a:ea typeface="ＭＳ Ｐゴシック" pitchFamily="1" charset="-128"/>
        </a:defRPr>
      </a:lvl7pPr>
      <a:lvl8pPr marL="1371600" algn="l" rtl="0" eaLnBrk="1" fontAlgn="base" hangingPunct="1">
        <a:spcBef>
          <a:spcPct val="0"/>
        </a:spcBef>
        <a:spcAft>
          <a:spcPct val="0"/>
        </a:spcAft>
        <a:defRPr sz="3600">
          <a:solidFill>
            <a:schemeClr val="bg1"/>
          </a:solidFill>
          <a:latin typeface="Arial" charset="0"/>
          <a:ea typeface="ＭＳ Ｐゴシック" pitchFamily="1" charset="-128"/>
        </a:defRPr>
      </a:lvl8pPr>
      <a:lvl9pPr marL="1828800" algn="l" rtl="0" eaLnBrk="1" fontAlgn="base" hangingPunct="1">
        <a:spcBef>
          <a:spcPct val="0"/>
        </a:spcBef>
        <a:spcAft>
          <a:spcPct val="0"/>
        </a:spcAft>
        <a:defRPr sz="3600">
          <a:solidFill>
            <a:schemeClr val="bg1"/>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3200">
          <a:solidFill>
            <a:schemeClr val="tx1">
              <a:lumMod val="75000"/>
              <a:lumOff val="25000"/>
            </a:schemeClr>
          </a:solidFill>
          <a:latin typeface="Calibri"/>
          <a:ea typeface="+mn-ea"/>
          <a:cs typeface="Calibri"/>
        </a:defRPr>
      </a:lvl1pPr>
      <a:lvl2pPr marL="742950" indent="-285750" algn="l" rtl="0" eaLnBrk="1" fontAlgn="base" hangingPunct="1">
        <a:spcBef>
          <a:spcPct val="20000"/>
        </a:spcBef>
        <a:spcAft>
          <a:spcPct val="0"/>
        </a:spcAft>
        <a:buChar char="–"/>
        <a:defRPr sz="2800">
          <a:solidFill>
            <a:schemeClr val="tx1">
              <a:lumMod val="75000"/>
              <a:lumOff val="25000"/>
            </a:schemeClr>
          </a:solidFill>
          <a:latin typeface="Calibri"/>
          <a:ea typeface="+mn-ea"/>
          <a:cs typeface="Calibri"/>
        </a:defRPr>
      </a:lvl2pPr>
      <a:lvl3pPr marL="1143000" indent="-228600" algn="l" rtl="0" eaLnBrk="1" fontAlgn="base" hangingPunct="1">
        <a:spcBef>
          <a:spcPct val="20000"/>
        </a:spcBef>
        <a:spcAft>
          <a:spcPct val="0"/>
        </a:spcAft>
        <a:buChar char="•"/>
        <a:defRPr sz="2400">
          <a:solidFill>
            <a:schemeClr val="tx1">
              <a:lumMod val="75000"/>
              <a:lumOff val="25000"/>
            </a:schemeClr>
          </a:solidFill>
          <a:latin typeface="Calibri"/>
          <a:ea typeface="+mn-ea"/>
          <a:cs typeface="Calibri"/>
        </a:defRPr>
      </a:lvl3pPr>
      <a:lvl4pPr marL="16002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4pPr>
      <a:lvl5pPr marL="20574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15413" y="-99392"/>
            <a:ext cx="11233248"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Rectangle 3"/>
          <p:cNvSpPr>
            <a:spLocks noGrp="1" noChangeArrowheads="1"/>
          </p:cNvSpPr>
          <p:nvPr>
            <p:ph type="body" idx="1"/>
          </p:nvPr>
        </p:nvSpPr>
        <p:spPr bwMode="auto">
          <a:xfrm>
            <a:off x="815413" y="1412776"/>
            <a:ext cx="10657184" cy="358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Rectangle 7"/>
          <p:cNvSpPr>
            <a:spLocks noChangeArrowheads="1"/>
          </p:cNvSpPr>
          <p:nvPr/>
        </p:nvSpPr>
        <p:spPr bwMode="auto">
          <a:xfrm>
            <a:off x="12473518" y="263525"/>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Tree>
    <p:extLst>
      <p:ext uri="{BB962C8B-B14F-4D97-AF65-F5344CB8AC3E}">
        <p14:creationId xmlns:p14="http://schemas.microsoft.com/office/powerpoint/2010/main" val="9300650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dt="0"/>
  <p:txStyles>
    <p:titleStyle>
      <a:lvl1pPr algn="l" rtl="0" eaLnBrk="1" fontAlgn="base" hangingPunct="1">
        <a:spcBef>
          <a:spcPct val="0"/>
        </a:spcBef>
        <a:spcAft>
          <a:spcPct val="0"/>
        </a:spcAft>
        <a:defRPr sz="3600">
          <a:solidFill>
            <a:schemeClr val="bg1"/>
          </a:solidFill>
          <a:latin typeface="Calibri"/>
          <a:ea typeface="+mj-ea"/>
          <a:cs typeface="Calibri"/>
        </a:defRPr>
      </a:lvl1pPr>
      <a:lvl2pPr algn="l" rtl="0" eaLnBrk="1" fontAlgn="base" hangingPunct="1">
        <a:spcBef>
          <a:spcPct val="0"/>
        </a:spcBef>
        <a:spcAft>
          <a:spcPct val="0"/>
        </a:spcAft>
        <a:defRPr sz="3600">
          <a:solidFill>
            <a:schemeClr val="bg1"/>
          </a:solidFill>
          <a:latin typeface="Arial" charset="0"/>
          <a:ea typeface="ＭＳ Ｐゴシック" pitchFamily="1" charset="-128"/>
        </a:defRPr>
      </a:lvl2pPr>
      <a:lvl3pPr algn="l" rtl="0" eaLnBrk="1" fontAlgn="base" hangingPunct="1">
        <a:spcBef>
          <a:spcPct val="0"/>
        </a:spcBef>
        <a:spcAft>
          <a:spcPct val="0"/>
        </a:spcAft>
        <a:defRPr sz="3600">
          <a:solidFill>
            <a:schemeClr val="bg1"/>
          </a:solidFill>
          <a:latin typeface="Arial" charset="0"/>
          <a:ea typeface="ＭＳ Ｐゴシック" pitchFamily="1" charset="-128"/>
        </a:defRPr>
      </a:lvl3pPr>
      <a:lvl4pPr algn="l" rtl="0" eaLnBrk="1" fontAlgn="base" hangingPunct="1">
        <a:spcBef>
          <a:spcPct val="0"/>
        </a:spcBef>
        <a:spcAft>
          <a:spcPct val="0"/>
        </a:spcAft>
        <a:defRPr sz="3600">
          <a:solidFill>
            <a:schemeClr val="bg1"/>
          </a:solidFill>
          <a:latin typeface="Arial" charset="0"/>
          <a:ea typeface="ＭＳ Ｐゴシック" pitchFamily="1" charset="-128"/>
        </a:defRPr>
      </a:lvl4pPr>
      <a:lvl5pPr algn="l" rtl="0" eaLnBrk="1" fontAlgn="base" hangingPunct="1">
        <a:spcBef>
          <a:spcPct val="0"/>
        </a:spcBef>
        <a:spcAft>
          <a:spcPct val="0"/>
        </a:spcAft>
        <a:defRPr sz="3600">
          <a:solidFill>
            <a:schemeClr val="bg1"/>
          </a:solidFill>
          <a:latin typeface="Arial" charset="0"/>
          <a:ea typeface="ＭＳ Ｐゴシック" pitchFamily="1" charset="-128"/>
        </a:defRPr>
      </a:lvl5pPr>
      <a:lvl6pPr marL="457200" algn="l" rtl="0" eaLnBrk="1" fontAlgn="base" hangingPunct="1">
        <a:spcBef>
          <a:spcPct val="0"/>
        </a:spcBef>
        <a:spcAft>
          <a:spcPct val="0"/>
        </a:spcAft>
        <a:defRPr sz="3600">
          <a:solidFill>
            <a:schemeClr val="bg1"/>
          </a:solidFill>
          <a:latin typeface="Arial" charset="0"/>
          <a:ea typeface="ＭＳ Ｐゴシック" pitchFamily="1" charset="-128"/>
        </a:defRPr>
      </a:lvl6pPr>
      <a:lvl7pPr marL="914400" algn="l" rtl="0" eaLnBrk="1" fontAlgn="base" hangingPunct="1">
        <a:spcBef>
          <a:spcPct val="0"/>
        </a:spcBef>
        <a:spcAft>
          <a:spcPct val="0"/>
        </a:spcAft>
        <a:defRPr sz="3600">
          <a:solidFill>
            <a:schemeClr val="bg1"/>
          </a:solidFill>
          <a:latin typeface="Arial" charset="0"/>
          <a:ea typeface="ＭＳ Ｐゴシック" pitchFamily="1" charset="-128"/>
        </a:defRPr>
      </a:lvl7pPr>
      <a:lvl8pPr marL="1371600" algn="l" rtl="0" eaLnBrk="1" fontAlgn="base" hangingPunct="1">
        <a:spcBef>
          <a:spcPct val="0"/>
        </a:spcBef>
        <a:spcAft>
          <a:spcPct val="0"/>
        </a:spcAft>
        <a:defRPr sz="3600">
          <a:solidFill>
            <a:schemeClr val="bg1"/>
          </a:solidFill>
          <a:latin typeface="Arial" charset="0"/>
          <a:ea typeface="ＭＳ Ｐゴシック" pitchFamily="1" charset="-128"/>
        </a:defRPr>
      </a:lvl8pPr>
      <a:lvl9pPr marL="1828800" algn="l" rtl="0" eaLnBrk="1" fontAlgn="base" hangingPunct="1">
        <a:spcBef>
          <a:spcPct val="0"/>
        </a:spcBef>
        <a:spcAft>
          <a:spcPct val="0"/>
        </a:spcAft>
        <a:defRPr sz="3600">
          <a:solidFill>
            <a:schemeClr val="bg1"/>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3200">
          <a:solidFill>
            <a:schemeClr val="tx1">
              <a:lumMod val="75000"/>
              <a:lumOff val="25000"/>
            </a:schemeClr>
          </a:solidFill>
          <a:latin typeface="Calibri"/>
          <a:ea typeface="+mn-ea"/>
          <a:cs typeface="Calibri"/>
        </a:defRPr>
      </a:lvl1pPr>
      <a:lvl2pPr marL="742950" indent="-285750" algn="l" rtl="0" eaLnBrk="1" fontAlgn="base" hangingPunct="1">
        <a:spcBef>
          <a:spcPct val="20000"/>
        </a:spcBef>
        <a:spcAft>
          <a:spcPct val="0"/>
        </a:spcAft>
        <a:buChar char="–"/>
        <a:defRPr sz="2800">
          <a:solidFill>
            <a:schemeClr val="tx1">
              <a:lumMod val="75000"/>
              <a:lumOff val="25000"/>
            </a:schemeClr>
          </a:solidFill>
          <a:latin typeface="Calibri"/>
          <a:ea typeface="+mn-ea"/>
          <a:cs typeface="Calibri"/>
        </a:defRPr>
      </a:lvl2pPr>
      <a:lvl3pPr marL="1143000" indent="-228600" algn="l" rtl="0" eaLnBrk="1" fontAlgn="base" hangingPunct="1">
        <a:spcBef>
          <a:spcPct val="20000"/>
        </a:spcBef>
        <a:spcAft>
          <a:spcPct val="0"/>
        </a:spcAft>
        <a:buChar char="•"/>
        <a:defRPr sz="2400">
          <a:solidFill>
            <a:schemeClr val="tx1">
              <a:lumMod val="75000"/>
              <a:lumOff val="25000"/>
            </a:schemeClr>
          </a:solidFill>
          <a:latin typeface="Calibri"/>
          <a:ea typeface="+mn-ea"/>
          <a:cs typeface="Calibri"/>
        </a:defRPr>
      </a:lvl3pPr>
      <a:lvl4pPr marL="16002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4pPr>
      <a:lvl5pPr marL="20574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birdsource.org/gbbc/canada" TargetMode="External"/><Relationship Id="rId2" Type="http://schemas.openxmlformats.org/officeDocument/2006/relationships/hyperlink" Target="http://www.bsc-eoc.org/volunteer/cbc/index.jsp?targetpg=cbcparticpate&amp;lang=E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youtube.com/watch?v=8jeYGvWTH1k"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species-registry.canada.ca/index-en.html#/species?ranges=2&amp;taxonomyId=2&amp;cosewicStatusId=3&amp;sortBy=commonNameSort&amp;sortDirection=asc&amp;pageSize=10"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cwf-fcf.org/en/explore/wild-spaces/?src=men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8A6C47F-C78D-46B3-85A6-64562540C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
            <a:ext cx="12192000" cy="29453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56E7694-BD4D-41F4-AECF-EF534CE38347}"/>
              </a:ext>
            </a:extLst>
          </p:cNvPr>
          <p:cNvSpPr txBox="1"/>
          <p:nvPr/>
        </p:nvSpPr>
        <p:spPr>
          <a:xfrm>
            <a:off x="2094286" y="3829960"/>
            <a:ext cx="8352928"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Holiday Winter Bird Activities</a:t>
            </a:r>
            <a:endPar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120518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393E0-6A76-26E2-9632-03EE063613F4}"/>
              </a:ext>
            </a:extLst>
          </p:cNvPr>
          <p:cNvSpPr txBox="1"/>
          <p:nvPr/>
        </p:nvSpPr>
        <p:spPr>
          <a:xfrm>
            <a:off x="2218321" y="18799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15458F0E-6A30-DF22-317E-E42FCED261C4}"/>
              </a:ext>
            </a:extLst>
          </p:cNvPr>
          <p:cNvSpPr txBox="1"/>
          <p:nvPr/>
        </p:nvSpPr>
        <p:spPr>
          <a:xfrm>
            <a:off x="4662236" y="10026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725BBD74-4257-25AE-3B30-53A2C057ADFA}"/>
              </a:ext>
            </a:extLst>
          </p:cNvPr>
          <p:cNvSpPr txBox="1"/>
          <p:nvPr/>
        </p:nvSpPr>
        <p:spPr>
          <a:xfrm>
            <a:off x="4185986" y="43865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228CDCDF-079C-1068-1BC9-3C1A426C05C5}"/>
              </a:ext>
            </a:extLst>
          </p:cNvPr>
          <p:cNvSpPr txBox="1"/>
          <p:nvPr/>
        </p:nvSpPr>
        <p:spPr>
          <a:xfrm>
            <a:off x="129998" y="96177"/>
            <a:ext cx="11882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a:solidFill>
                  <a:schemeClr val="bg1"/>
                </a:solidFill>
                <a:latin typeface="Calibri"/>
                <a:cs typeface="Arial"/>
              </a:rPr>
              <a:t>What's</a:t>
            </a:r>
            <a:r>
              <a:rPr lang="en-GB" sz="3600" b="1" dirty="0">
                <a:solidFill>
                  <a:schemeClr val="bg1"/>
                </a:solidFill>
                <a:latin typeface="Calibri"/>
                <a:cs typeface="Arial"/>
              </a:rPr>
              <a:t> Ahead! </a:t>
            </a:r>
          </a:p>
        </p:txBody>
      </p:sp>
      <p:sp>
        <p:nvSpPr>
          <p:cNvPr id="10" name="TextBox 9">
            <a:extLst>
              <a:ext uri="{FF2B5EF4-FFF2-40B4-BE49-F238E27FC236}">
                <a16:creationId xmlns:a16="http://schemas.microsoft.com/office/drawing/2014/main" id="{615F7804-EFD5-61B9-DE35-604675DA2CED}"/>
              </a:ext>
            </a:extLst>
          </p:cNvPr>
          <p:cNvSpPr txBox="1"/>
          <p:nvPr/>
        </p:nvSpPr>
        <p:spPr>
          <a:xfrm>
            <a:off x="590810" y="1718154"/>
            <a:ext cx="556155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latin typeface="Calibri"/>
                <a:ea typeface="Segoe UI"/>
                <a:cs typeface="Segoe UI"/>
              </a:rPr>
              <a:t>Play the game “</a:t>
            </a:r>
            <a:r>
              <a:rPr lang="en-US" sz="2800" dirty="0">
                <a:latin typeface="Calibri"/>
                <a:cs typeface="Segoe UI"/>
              </a:rPr>
              <a:t>Birds of Canada</a:t>
            </a:r>
            <a:r>
              <a:rPr lang="en-US" sz="2800" dirty="0">
                <a:latin typeface="Calibri"/>
                <a:ea typeface="Segoe UI"/>
                <a:cs typeface="Segoe UI"/>
              </a:rPr>
              <a:t>”​</a:t>
            </a:r>
            <a:endParaRPr lang="en-US" sz="2800" b="1" dirty="0">
              <a:latin typeface="Calibri"/>
              <a:ea typeface="Segoe UI"/>
              <a:cs typeface="Segoe UI"/>
            </a:endParaRPr>
          </a:p>
          <a:p>
            <a:pPr marL="285750" indent="-285750">
              <a:buFont typeface="Arial"/>
              <a:buChar char="•"/>
            </a:pPr>
            <a:r>
              <a:rPr lang="en-US" sz="2800" dirty="0">
                <a:latin typeface="Calibri"/>
                <a:ea typeface="Segoe UI"/>
                <a:cs typeface="Segoe UI"/>
              </a:rPr>
              <a:t>Learn about the birds in our area​</a:t>
            </a:r>
          </a:p>
          <a:p>
            <a:pPr marL="285750" indent="-285750">
              <a:buFont typeface="Arial"/>
              <a:buChar char="•"/>
            </a:pPr>
            <a:r>
              <a:rPr lang="en-US" sz="2800" dirty="0">
                <a:latin typeface="Calibri"/>
                <a:ea typeface="Segoe UI"/>
                <a:cs typeface="Segoe UI"/>
              </a:rPr>
              <a:t>Understand the purpose for the bird count​</a:t>
            </a:r>
            <a:endParaRPr lang="en-US" sz="2800" dirty="0">
              <a:latin typeface="Calibri"/>
              <a:cs typeface="Arial"/>
            </a:endParaRPr>
          </a:p>
          <a:p>
            <a:pPr marL="285750" indent="-285750" rtl="0">
              <a:buFont typeface="Arial"/>
              <a:buChar char="•"/>
            </a:pPr>
            <a:r>
              <a:rPr lang="en-US" sz="2800" dirty="0">
                <a:latin typeface="Calibri"/>
                <a:ea typeface="Segoe UI"/>
                <a:cs typeface="Segoe UI"/>
              </a:rPr>
              <a:t>Make a Holiday gift package for your family​</a:t>
            </a:r>
            <a:endParaRPr lang="en-US" sz="2800" dirty="0">
              <a:latin typeface="Calibri"/>
              <a:cs typeface="Segoe UI"/>
            </a:endParaRPr>
          </a:p>
        </p:txBody>
      </p:sp>
      <p:pic>
        <p:nvPicPr>
          <p:cNvPr id="2" name="Picture 2" descr="A picture containing outdoor, person, blue&#10;&#10;Description automatically generated">
            <a:extLst>
              <a:ext uri="{FF2B5EF4-FFF2-40B4-BE49-F238E27FC236}">
                <a16:creationId xmlns:a16="http://schemas.microsoft.com/office/drawing/2014/main" id="{E49C04E2-FD9D-3DF5-96E9-A80F70F393A0}"/>
              </a:ext>
            </a:extLst>
          </p:cNvPr>
          <p:cNvPicPr>
            <a:picLocks noChangeAspect="1"/>
          </p:cNvPicPr>
          <p:nvPr/>
        </p:nvPicPr>
        <p:blipFill>
          <a:blip r:embed="rId2"/>
          <a:stretch>
            <a:fillRect/>
          </a:stretch>
        </p:blipFill>
        <p:spPr>
          <a:xfrm>
            <a:off x="6948350" y="1678040"/>
            <a:ext cx="4191718" cy="2709842"/>
          </a:xfrm>
          <a:prstGeom prst="rect">
            <a:avLst/>
          </a:prstGeom>
        </p:spPr>
      </p:pic>
    </p:spTree>
    <p:extLst>
      <p:ext uri="{BB962C8B-B14F-4D97-AF65-F5344CB8AC3E}">
        <p14:creationId xmlns:p14="http://schemas.microsoft.com/office/powerpoint/2010/main" val="117472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23C031-BF6A-9773-34B2-47C6EC32E3E4}"/>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2CBC25E4-5BD8-44ED-DE2F-05311422B314}"/>
              </a:ext>
            </a:extLst>
          </p:cNvPr>
          <p:cNvSpPr>
            <a:spLocks noGrp="1"/>
          </p:cNvSpPr>
          <p:nvPr>
            <p:ph type="sldNum" sz="quarter" idx="12"/>
          </p:nvPr>
        </p:nvSpPr>
        <p:spPr/>
        <p:txBody>
          <a:bodyPr/>
          <a:lstStyle/>
          <a:p>
            <a:fld id="{361E80C7-7A87-F942-9D01-D968A65117DD}" type="slidenum">
              <a:rPr lang="en-US" smtClean="0"/>
              <a:t>3</a:t>
            </a:fld>
            <a:endParaRPr lang="en-US"/>
          </a:p>
        </p:txBody>
      </p:sp>
      <p:sp>
        <p:nvSpPr>
          <p:cNvPr id="5" name="TextBox 4">
            <a:extLst>
              <a:ext uri="{FF2B5EF4-FFF2-40B4-BE49-F238E27FC236}">
                <a16:creationId xmlns:a16="http://schemas.microsoft.com/office/drawing/2014/main" id="{09C4ED36-F7D4-5C75-B585-FFF72623FD41}"/>
              </a:ext>
            </a:extLst>
          </p:cNvPr>
          <p:cNvSpPr txBox="1"/>
          <p:nvPr/>
        </p:nvSpPr>
        <p:spPr>
          <a:xfrm>
            <a:off x="2895600" y="46502"/>
            <a:ext cx="6400800" cy="646331"/>
          </a:xfrm>
          <a:prstGeom prst="rect">
            <a:avLst/>
          </a:prstGeom>
          <a:noFill/>
        </p:spPr>
        <p:txBody>
          <a:bodyPr wrap="square">
            <a:spAutoFit/>
          </a:bodyPr>
          <a:lstStyle/>
          <a:p>
            <a:r>
              <a:rPr lang="en-CA" sz="3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What are Winter Bird Counts</a:t>
            </a:r>
            <a:endParaRPr lang="en-US" sz="3600" dirty="0">
              <a:solidFill>
                <a:schemeClr val="bg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3D3479C-007D-2A9C-FC6C-7422CE60E036}"/>
              </a:ext>
            </a:extLst>
          </p:cNvPr>
          <p:cNvSpPr txBox="1"/>
          <p:nvPr/>
        </p:nvSpPr>
        <p:spPr>
          <a:xfrm>
            <a:off x="554804" y="1060355"/>
            <a:ext cx="11239929" cy="5262979"/>
          </a:xfrm>
          <a:prstGeom prst="rect">
            <a:avLst/>
          </a:prstGeom>
          <a:noFill/>
        </p:spPr>
        <p:txBody>
          <a:bodyPr wrap="square">
            <a:spAutoFit/>
          </a:bodyPr>
          <a:lstStyle/>
          <a:p>
            <a:pPr marL="0" marR="0">
              <a:spcBef>
                <a:spcPts val="0"/>
              </a:spcBef>
              <a:spcAft>
                <a:spcPts val="0"/>
              </a:spcAft>
            </a:pPr>
            <a:r>
              <a:rPr lang="en-CA" sz="2800" dirty="0">
                <a:latin typeface="Calibri" panose="020F0502020204030204" pitchFamily="34" charset="0"/>
                <a:ea typeface="Times New Roman" panose="02020603050405020304" pitchFamily="18" charset="0"/>
                <a:cs typeface="Calibri" panose="020F0502020204030204" pitchFamily="34" charset="0"/>
              </a:rPr>
              <a:t>E</a:t>
            </a:r>
            <a:r>
              <a:rPr lang="en-CA" sz="2800" dirty="0">
                <a:effectLst/>
                <a:latin typeface="Calibri" panose="020F0502020204030204" pitchFamily="34" charset="0"/>
                <a:ea typeface="Times New Roman" panose="02020603050405020304" pitchFamily="18" charset="0"/>
                <a:cs typeface="Calibri" panose="020F0502020204030204" pitchFamily="34" charset="0"/>
              </a:rPr>
              <a:t>veryday citizens who are enthusiastic about birds participate in some scientific data gathering. In Canada, there are two bird counts: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A) The </a:t>
            </a:r>
            <a:r>
              <a:rPr lang="en-CA" sz="2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2"/>
              </a:rPr>
              <a:t>Christmas Bird Count </a:t>
            </a:r>
            <a:r>
              <a:rPr lang="en-CA" sz="2800" dirty="0">
                <a:effectLst/>
                <a:latin typeface="Calibri" panose="020F0502020204030204" pitchFamily="34" charset="0"/>
                <a:ea typeface="Times New Roman" panose="02020603050405020304" pitchFamily="18" charset="0"/>
                <a:cs typeface="Calibri" panose="020F0502020204030204" pitchFamily="34" charset="0"/>
              </a:rPr>
              <a:t>(CBC)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B) The </a:t>
            </a:r>
            <a:r>
              <a:rPr lang="en-CA" sz="2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3"/>
              </a:rPr>
              <a:t>Great Backyard Bird Count</a:t>
            </a:r>
            <a:r>
              <a:rPr lang="en-CA" sz="2800" dirty="0">
                <a:effectLst/>
                <a:latin typeface="Calibri" panose="020F0502020204030204" pitchFamily="34" charset="0"/>
                <a:ea typeface="Times New Roman" panose="02020603050405020304" pitchFamily="18" charset="0"/>
                <a:cs typeface="Calibri" panose="020F0502020204030204" pitchFamily="34" charset="0"/>
              </a:rPr>
              <a:t> (GBBC)</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b="1"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A) Christmas Bird Count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CBC started way back in 1900 by Frank Chapman, a renowned ornithologist who worked with the American Museum of Natural History. Due to the declining bird population and Frank’s interest in supporting our feathered friends, he initiated the Christmas Bird Count</a:t>
            </a:r>
            <a:endParaRPr lang="en-US" sz="28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923702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1BD8D8-8CCF-BFB3-C710-A9108DE06D34}"/>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F0AF1156-F31D-49F3-9FFC-E2CEE6D88147}"/>
              </a:ext>
            </a:extLst>
          </p:cNvPr>
          <p:cNvSpPr>
            <a:spLocks noGrp="1"/>
          </p:cNvSpPr>
          <p:nvPr>
            <p:ph type="sldNum" sz="quarter" idx="12"/>
          </p:nvPr>
        </p:nvSpPr>
        <p:spPr/>
        <p:txBody>
          <a:bodyPr/>
          <a:lstStyle/>
          <a:p>
            <a:fld id="{361E80C7-7A87-F942-9D01-D968A65117DD}" type="slidenum">
              <a:rPr lang="en-US" smtClean="0"/>
              <a:t>4</a:t>
            </a:fld>
            <a:endParaRPr lang="en-US"/>
          </a:p>
        </p:txBody>
      </p:sp>
      <p:sp>
        <p:nvSpPr>
          <p:cNvPr id="5" name="TextBox 4">
            <a:extLst>
              <a:ext uri="{FF2B5EF4-FFF2-40B4-BE49-F238E27FC236}">
                <a16:creationId xmlns:a16="http://schemas.microsoft.com/office/drawing/2014/main" id="{D0989FE1-40CD-00E3-6D2D-2DB76A29D834}"/>
              </a:ext>
            </a:extLst>
          </p:cNvPr>
          <p:cNvSpPr txBox="1"/>
          <p:nvPr/>
        </p:nvSpPr>
        <p:spPr>
          <a:xfrm>
            <a:off x="441788" y="1315966"/>
            <a:ext cx="11137187" cy="5109091"/>
          </a:xfrm>
          <a:prstGeom prst="rect">
            <a:avLst/>
          </a:prstGeom>
          <a:noFill/>
        </p:spPr>
        <p:txBody>
          <a:bodyPr wrap="square">
            <a:spAutoFit/>
          </a:bodyPr>
          <a:lstStyle/>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The goal of the bird count activity was to replace a hunting competition called “Side Hunt” where people participated to kill the most birds and other animals through a competition. The aim was to replace this activity with a conservation-based activity.</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endParaRPr lang="en-CA" sz="2800" dirty="0">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B. </a:t>
            </a:r>
            <a:r>
              <a:rPr lang="en-CA" sz="2800" b="1"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Great Backyard Bird Count</a:t>
            </a: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The Great Backyard Bird Count takes place for four days in February.</a:t>
            </a:r>
          </a:p>
          <a:p>
            <a:pPr marL="0" marR="0">
              <a:spcBef>
                <a:spcPts val="0"/>
              </a:spcBef>
              <a:spcAft>
                <a:spcPts val="0"/>
              </a:spcAft>
            </a:pPr>
            <a:endParaRPr lang="en-CA" sz="2800" dirty="0">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First and foremost, the count has shifted interest in birding activity from hunting to a conservation-oriented activity. </a:t>
            </a:r>
          </a:p>
          <a:p>
            <a:pPr marL="0" marR="0">
              <a:spcBef>
                <a:spcPts val="0"/>
              </a:spcBef>
              <a:spcAft>
                <a:spcPts val="0"/>
              </a:spcAft>
            </a:pPr>
            <a:endParaRPr lang="en-CA" sz="2800" dirty="0">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BEDEB87B-9250-38B5-A4D0-1CE58C16DFE5}"/>
              </a:ext>
            </a:extLst>
          </p:cNvPr>
          <p:cNvSpPr txBox="1"/>
          <p:nvPr/>
        </p:nvSpPr>
        <p:spPr>
          <a:xfrm>
            <a:off x="2895600" y="46502"/>
            <a:ext cx="6400800" cy="646331"/>
          </a:xfrm>
          <a:prstGeom prst="rect">
            <a:avLst/>
          </a:prstGeom>
          <a:noFill/>
        </p:spPr>
        <p:txBody>
          <a:bodyPr wrap="square">
            <a:spAutoFit/>
          </a:bodyPr>
          <a:lstStyle/>
          <a:p>
            <a:r>
              <a:rPr lang="en-CA" sz="3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What are Winter Bird Counts</a:t>
            </a:r>
            <a:endParaRPr lang="en-US"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8621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CFF089-580B-CB55-9E3D-5B2E266D11FE}"/>
              </a:ext>
            </a:extLst>
          </p:cNvPr>
          <p:cNvSpPr txBox="1"/>
          <p:nvPr/>
        </p:nvSpPr>
        <p:spPr>
          <a:xfrm>
            <a:off x="2963532" y="171014"/>
            <a:ext cx="67226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dirty="0">
                <a:solidFill>
                  <a:schemeClr val="bg1"/>
                </a:solidFill>
                <a:latin typeface="Calibri"/>
                <a:cs typeface="Arial"/>
              </a:rPr>
              <a:t>Bird Game Instructions</a:t>
            </a:r>
          </a:p>
        </p:txBody>
      </p:sp>
      <p:sp>
        <p:nvSpPr>
          <p:cNvPr id="5" name="TextBox 4">
            <a:extLst>
              <a:ext uri="{FF2B5EF4-FFF2-40B4-BE49-F238E27FC236}">
                <a16:creationId xmlns:a16="http://schemas.microsoft.com/office/drawing/2014/main" id="{9A25F197-04C7-845D-43F0-89E7672866F4}"/>
              </a:ext>
            </a:extLst>
          </p:cNvPr>
          <p:cNvSpPr txBox="1"/>
          <p:nvPr/>
        </p:nvSpPr>
        <p:spPr>
          <a:xfrm>
            <a:off x="335880" y="1970171"/>
            <a:ext cx="713961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US" sz="2800" dirty="0">
                <a:latin typeface="Calibri"/>
                <a:ea typeface="+mn-lt"/>
                <a:cs typeface="+mn-lt"/>
              </a:rPr>
              <a:t>Which of these are the common birds in Canada?  </a:t>
            </a:r>
            <a:endParaRPr lang="en-GB" sz="2800" dirty="0">
              <a:latin typeface="Calibri"/>
              <a:ea typeface="+mn-lt"/>
              <a:cs typeface="+mn-lt"/>
            </a:endParaRPr>
          </a:p>
          <a:p>
            <a:pPr marL="457200" indent="-457200">
              <a:buFont typeface="Arial" panose="020B0604020202020204" pitchFamily="34" charset="0"/>
              <a:buChar char="•"/>
            </a:pPr>
            <a:r>
              <a:rPr lang="en-US" sz="2800" dirty="0">
                <a:latin typeface="Calibri"/>
                <a:ea typeface="+mn-lt"/>
                <a:cs typeface="+mn-lt"/>
              </a:rPr>
              <a:t>Stand up for birds. Sit down for non-birds (The teacher could also use “Thumbs Up and Thumbs Down”)</a:t>
            </a:r>
            <a:endParaRPr lang="en-GB" sz="2800" dirty="0">
              <a:latin typeface="Calibri"/>
              <a:ea typeface="+mn-lt"/>
              <a:cs typeface="+mn-lt"/>
            </a:endParaRPr>
          </a:p>
          <a:p>
            <a:pPr marL="457200" indent="-457200">
              <a:buFont typeface="Arial" panose="020B0604020202020204" pitchFamily="34" charset="0"/>
              <a:buChar char="•"/>
            </a:pPr>
            <a:r>
              <a:rPr lang="en-US" sz="2800" dirty="0">
                <a:latin typeface="Calibri"/>
                <a:ea typeface="+mn-lt"/>
                <a:cs typeface="+mn-lt"/>
              </a:rPr>
              <a:t>Use the next slide to play this game</a:t>
            </a:r>
            <a:endParaRPr lang="en-GB" sz="2800" dirty="0">
              <a:latin typeface="Calibri"/>
              <a:ea typeface="+mn-lt"/>
              <a:cs typeface="+mn-lt"/>
            </a:endParaRPr>
          </a:p>
        </p:txBody>
      </p:sp>
      <p:sp>
        <p:nvSpPr>
          <p:cNvPr id="6" name="TextBox 5">
            <a:extLst>
              <a:ext uri="{FF2B5EF4-FFF2-40B4-BE49-F238E27FC236}">
                <a16:creationId xmlns:a16="http://schemas.microsoft.com/office/drawing/2014/main" id="{C7C46BCD-1E01-41C0-33D8-50B51C0F16D2}"/>
              </a:ext>
            </a:extLst>
          </p:cNvPr>
          <p:cNvSpPr txBox="1"/>
          <p:nvPr/>
        </p:nvSpPr>
        <p:spPr>
          <a:xfrm>
            <a:off x="332874" y="1195137"/>
            <a:ext cx="108244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Calibri"/>
              </a:rPr>
              <a:t>Goal: The goal of the game is to recognize Canadian birds. </a:t>
            </a:r>
            <a:endParaRPr lang="en-GB" sz="2800" dirty="0"/>
          </a:p>
        </p:txBody>
      </p:sp>
      <p:pic>
        <p:nvPicPr>
          <p:cNvPr id="8" name="Picture 8" descr="A bee on a flower&#10;&#10;Description automatically generated">
            <a:extLst>
              <a:ext uri="{FF2B5EF4-FFF2-40B4-BE49-F238E27FC236}">
                <a16:creationId xmlns:a16="http://schemas.microsoft.com/office/drawing/2014/main" id="{1D931DA1-2ED8-123D-1064-8B2BC661DF34}"/>
              </a:ext>
            </a:extLst>
          </p:cNvPr>
          <p:cNvPicPr>
            <a:picLocks noChangeAspect="1"/>
          </p:cNvPicPr>
          <p:nvPr/>
        </p:nvPicPr>
        <p:blipFill>
          <a:blip r:embed="rId2"/>
          <a:stretch>
            <a:fillRect/>
          </a:stretch>
        </p:blipFill>
        <p:spPr>
          <a:xfrm>
            <a:off x="7666622" y="1845845"/>
            <a:ext cx="3606465" cy="3898231"/>
          </a:xfrm>
          <a:prstGeom prst="rect">
            <a:avLst/>
          </a:prstGeom>
        </p:spPr>
      </p:pic>
    </p:spTree>
    <p:extLst>
      <p:ext uri="{BB962C8B-B14F-4D97-AF65-F5344CB8AC3E}">
        <p14:creationId xmlns:p14="http://schemas.microsoft.com/office/powerpoint/2010/main" val="233255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393E0-6A76-26E2-9632-03EE063613F4}"/>
              </a:ext>
            </a:extLst>
          </p:cNvPr>
          <p:cNvSpPr txBox="1"/>
          <p:nvPr/>
        </p:nvSpPr>
        <p:spPr>
          <a:xfrm>
            <a:off x="2218321" y="18799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15458F0E-6A30-DF22-317E-E42FCED261C4}"/>
              </a:ext>
            </a:extLst>
          </p:cNvPr>
          <p:cNvSpPr txBox="1"/>
          <p:nvPr/>
        </p:nvSpPr>
        <p:spPr>
          <a:xfrm>
            <a:off x="4662236" y="10026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725BBD74-4257-25AE-3B30-53A2C057ADFA}"/>
              </a:ext>
            </a:extLst>
          </p:cNvPr>
          <p:cNvSpPr txBox="1"/>
          <p:nvPr/>
        </p:nvSpPr>
        <p:spPr>
          <a:xfrm>
            <a:off x="4185986" y="43865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228CDCDF-079C-1068-1BC9-3C1A426C05C5}"/>
              </a:ext>
            </a:extLst>
          </p:cNvPr>
          <p:cNvSpPr txBox="1"/>
          <p:nvPr/>
        </p:nvSpPr>
        <p:spPr>
          <a:xfrm>
            <a:off x="129998" y="96177"/>
            <a:ext cx="11882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solidFill>
                  <a:schemeClr val="bg1"/>
                </a:solidFill>
                <a:latin typeface="Calibri"/>
                <a:cs typeface="Arial"/>
              </a:rPr>
              <a:t>Bird Game </a:t>
            </a:r>
          </a:p>
        </p:txBody>
      </p:sp>
      <p:pic>
        <p:nvPicPr>
          <p:cNvPr id="2" name="Picture 3">
            <a:extLst>
              <a:ext uri="{FF2B5EF4-FFF2-40B4-BE49-F238E27FC236}">
                <a16:creationId xmlns:a16="http://schemas.microsoft.com/office/drawing/2014/main" id="{151C5FE9-9E7D-781F-CA78-3046E2BE1C43}"/>
              </a:ext>
            </a:extLst>
          </p:cNvPr>
          <p:cNvPicPr>
            <a:picLocks noChangeAspect="1"/>
          </p:cNvPicPr>
          <p:nvPr/>
        </p:nvPicPr>
        <p:blipFill>
          <a:blip r:embed="rId2"/>
          <a:stretch>
            <a:fillRect/>
          </a:stretch>
        </p:blipFill>
        <p:spPr>
          <a:xfrm>
            <a:off x="9266320" y="4370271"/>
            <a:ext cx="2071437" cy="1265723"/>
          </a:xfrm>
          <a:prstGeom prst="rect">
            <a:avLst/>
          </a:prstGeom>
        </p:spPr>
      </p:pic>
      <p:pic>
        <p:nvPicPr>
          <p:cNvPr id="11" name="Picture 11" descr="A butterfly on a flower&#10;&#10;Description automatically generated">
            <a:extLst>
              <a:ext uri="{FF2B5EF4-FFF2-40B4-BE49-F238E27FC236}">
                <a16:creationId xmlns:a16="http://schemas.microsoft.com/office/drawing/2014/main" id="{FEA71CCB-23B4-8D30-2C44-BB798504BA9F}"/>
              </a:ext>
            </a:extLst>
          </p:cNvPr>
          <p:cNvPicPr>
            <a:picLocks noChangeAspect="1"/>
          </p:cNvPicPr>
          <p:nvPr/>
        </p:nvPicPr>
        <p:blipFill>
          <a:blip r:embed="rId3"/>
          <a:stretch>
            <a:fillRect/>
          </a:stretch>
        </p:blipFill>
        <p:spPr>
          <a:xfrm>
            <a:off x="6519110" y="1039687"/>
            <a:ext cx="1961149" cy="2733255"/>
          </a:xfrm>
          <a:prstGeom prst="rect">
            <a:avLst/>
          </a:prstGeom>
        </p:spPr>
      </p:pic>
      <p:pic>
        <p:nvPicPr>
          <p:cNvPr id="14" name="Picture 15">
            <a:extLst>
              <a:ext uri="{FF2B5EF4-FFF2-40B4-BE49-F238E27FC236}">
                <a16:creationId xmlns:a16="http://schemas.microsoft.com/office/drawing/2014/main" id="{1A670444-7DBB-A5E6-17DF-07D484C3BFF8}"/>
              </a:ext>
            </a:extLst>
          </p:cNvPr>
          <p:cNvPicPr>
            <a:picLocks noChangeAspect="1"/>
          </p:cNvPicPr>
          <p:nvPr/>
        </p:nvPicPr>
        <p:blipFill>
          <a:blip r:embed="rId4"/>
          <a:stretch>
            <a:fillRect/>
          </a:stretch>
        </p:blipFill>
        <p:spPr>
          <a:xfrm>
            <a:off x="3641558" y="1165496"/>
            <a:ext cx="2041357" cy="1890083"/>
          </a:xfrm>
          <a:prstGeom prst="rect">
            <a:avLst/>
          </a:prstGeom>
        </p:spPr>
      </p:pic>
      <p:pic>
        <p:nvPicPr>
          <p:cNvPr id="16" name="Picture 17">
            <a:extLst>
              <a:ext uri="{FF2B5EF4-FFF2-40B4-BE49-F238E27FC236}">
                <a16:creationId xmlns:a16="http://schemas.microsoft.com/office/drawing/2014/main" id="{736C7FCB-F240-8335-E89B-9BEE3C84908D}"/>
              </a:ext>
            </a:extLst>
          </p:cNvPr>
          <p:cNvPicPr>
            <a:picLocks noChangeAspect="1"/>
          </p:cNvPicPr>
          <p:nvPr/>
        </p:nvPicPr>
        <p:blipFill>
          <a:blip r:embed="rId5"/>
          <a:stretch>
            <a:fillRect/>
          </a:stretch>
        </p:blipFill>
        <p:spPr>
          <a:xfrm>
            <a:off x="9146004" y="1006714"/>
            <a:ext cx="2472490" cy="1435623"/>
          </a:xfrm>
          <a:prstGeom prst="rect">
            <a:avLst/>
          </a:prstGeom>
        </p:spPr>
      </p:pic>
      <p:pic>
        <p:nvPicPr>
          <p:cNvPr id="24" name="Picture 24" descr="A ladybug on a white flower&#10;&#10;Description automatically generated">
            <a:extLst>
              <a:ext uri="{FF2B5EF4-FFF2-40B4-BE49-F238E27FC236}">
                <a16:creationId xmlns:a16="http://schemas.microsoft.com/office/drawing/2014/main" id="{6D20E5A8-5C00-9C45-0D3A-52FB343E88E3}"/>
              </a:ext>
            </a:extLst>
          </p:cNvPr>
          <p:cNvPicPr>
            <a:picLocks noChangeAspect="1"/>
          </p:cNvPicPr>
          <p:nvPr/>
        </p:nvPicPr>
        <p:blipFill>
          <a:blip r:embed="rId6"/>
          <a:stretch>
            <a:fillRect/>
          </a:stretch>
        </p:blipFill>
        <p:spPr>
          <a:xfrm>
            <a:off x="3645819" y="3657599"/>
            <a:ext cx="1972679" cy="2169696"/>
          </a:xfrm>
          <a:prstGeom prst="rect">
            <a:avLst/>
          </a:prstGeom>
        </p:spPr>
      </p:pic>
      <p:pic>
        <p:nvPicPr>
          <p:cNvPr id="25" name="Picture 25">
            <a:extLst>
              <a:ext uri="{FF2B5EF4-FFF2-40B4-BE49-F238E27FC236}">
                <a16:creationId xmlns:a16="http://schemas.microsoft.com/office/drawing/2014/main" id="{12F93695-C7CE-F9C9-85B7-110ABFCFB7F5}"/>
              </a:ext>
            </a:extLst>
          </p:cNvPr>
          <p:cNvPicPr>
            <a:picLocks noChangeAspect="1"/>
          </p:cNvPicPr>
          <p:nvPr/>
        </p:nvPicPr>
        <p:blipFill>
          <a:blip r:embed="rId7"/>
          <a:stretch>
            <a:fillRect/>
          </a:stretch>
        </p:blipFill>
        <p:spPr>
          <a:xfrm>
            <a:off x="9267825" y="2817645"/>
            <a:ext cx="2238877" cy="1222710"/>
          </a:xfrm>
          <a:prstGeom prst="rect">
            <a:avLst/>
          </a:prstGeom>
        </p:spPr>
      </p:pic>
      <p:pic>
        <p:nvPicPr>
          <p:cNvPr id="26" name="Picture 26">
            <a:extLst>
              <a:ext uri="{FF2B5EF4-FFF2-40B4-BE49-F238E27FC236}">
                <a16:creationId xmlns:a16="http://schemas.microsoft.com/office/drawing/2014/main" id="{C51E4F45-DA26-724B-C59A-7CE690247C94}"/>
              </a:ext>
            </a:extLst>
          </p:cNvPr>
          <p:cNvPicPr>
            <a:picLocks noChangeAspect="1"/>
          </p:cNvPicPr>
          <p:nvPr/>
        </p:nvPicPr>
        <p:blipFill>
          <a:blip r:embed="rId8"/>
          <a:stretch>
            <a:fillRect/>
          </a:stretch>
        </p:blipFill>
        <p:spPr>
          <a:xfrm>
            <a:off x="489285" y="2948861"/>
            <a:ext cx="2115553" cy="1693445"/>
          </a:xfrm>
          <a:prstGeom prst="rect">
            <a:avLst/>
          </a:prstGeom>
        </p:spPr>
      </p:pic>
      <p:pic>
        <p:nvPicPr>
          <p:cNvPr id="27" name="Picture 27" descr="A bee on a flower&#10;&#10;Description automatically generated">
            <a:extLst>
              <a:ext uri="{FF2B5EF4-FFF2-40B4-BE49-F238E27FC236}">
                <a16:creationId xmlns:a16="http://schemas.microsoft.com/office/drawing/2014/main" id="{6951BF7C-2B36-A311-EA8B-D04756AE64AE}"/>
              </a:ext>
            </a:extLst>
          </p:cNvPr>
          <p:cNvPicPr>
            <a:picLocks noChangeAspect="1"/>
          </p:cNvPicPr>
          <p:nvPr/>
        </p:nvPicPr>
        <p:blipFill>
          <a:blip r:embed="rId9"/>
          <a:stretch>
            <a:fillRect/>
          </a:stretch>
        </p:blipFill>
        <p:spPr>
          <a:xfrm>
            <a:off x="62144" y="4667278"/>
            <a:ext cx="2542694" cy="1273286"/>
          </a:xfrm>
          <a:prstGeom prst="rect">
            <a:avLst/>
          </a:prstGeom>
        </p:spPr>
      </p:pic>
      <p:pic>
        <p:nvPicPr>
          <p:cNvPr id="4" name="Picture 3">
            <a:extLst>
              <a:ext uri="{FF2B5EF4-FFF2-40B4-BE49-F238E27FC236}">
                <a16:creationId xmlns:a16="http://schemas.microsoft.com/office/drawing/2014/main" id="{B6C61FD8-0B01-4B31-5D3F-F4F8AE0951F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83045" y="4370271"/>
            <a:ext cx="1873188" cy="1662430"/>
          </a:xfrm>
          <a:prstGeom prst="rect">
            <a:avLst/>
          </a:prstGeom>
        </p:spPr>
      </p:pic>
      <p:pic>
        <p:nvPicPr>
          <p:cNvPr id="3" name="Picture 2">
            <a:extLst>
              <a:ext uri="{FF2B5EF4-FFF2-40B4-BE49-F238E27FC236}">
                <a16:creationId xmlns:a16="http://schemas.microsoft.com/office/drawing/2014/main" id="{9279F0FC-90B4-91BE-D7A5-7D18D11DB5C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7042" y="1050139"/>
            <a:ext cx="2266950" cy="1813560"/>
          </a:xfrm>
          <a:prstGeom prst="rect">
            <a:avLst/>
          </a:prstGeom>
        </p:spPr>
      </p:pic>
    </p:spTree>
    <p:extLst>
      <p:ext uri="{BB962C8B-B14F-4D97-AF65-F5344CB8AC3E}">
        <p14:creationId xmlns:p14="http://schemas.microsoft.com/office/powerpoint/2010/main" val="2216134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393E0-6A76-26E2-9632-03EE063613F4}"/>
              </a:ext>
            </a:extLst>
          </p:cNvPr>
          <p:cNvSpPr txBox="1"/>
          <p:nvPr/>
        </p:nvSpPr>
        <p:spPr>
          <a:xfrm>
            <a:off x="2218321" y="18799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15458F0E-6A30-DF22-317E-E42FCED261C4}"/>
              </a:ext>
            </a:extLst>
          </p:cNvPr>
          <p:cNvSpPr txBox="1"/>
          <p:nvPr/>
        </p:nvSpPr>
        <p:spPr>
          <a:xfrm>
            <a:off x="4662236" y="10026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725BBD74-4257-25AE-3B30-53A2C057ADFA}"/>
              </a:ext>
            </a:extLst>
          </p:cNvPr>
          <p:cNvSpPr txBox="1"/>
          <p:nvPr/>
        </p:nvSpPr>
        <p:spPr>
          <a:xfrm>
            <a:off x="4185986" y="43865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228CDCDF-079C-1068-1BC9-3C1A426C05C5}"/>
              </a:ext>
            </a:extLst>
          </p:cNvPr>
          <p:cNvSpPr txBox="1"/>
          <p:nvPr/>
        </p:nvSpPr>
        <p:spPr>
          <a:xfrm>
            <a:off x="129998" y="96177"/>
            <a:ext cx="11882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solidFill>
                  <a:schemeClr val="bg1"/>
                </a:solidFill>
                <a:latin typeface="Calibri"/>
                <a:cs typeface="Arial"/>
              </a:rPr>
              <a:t>What Birds do You See During Winter? </a:t>
            </a:r>
          </a:p>
        </p:txBody>
      </p:sp>
      <p:sp>
        <p:nvSpPr>
          <p:cNvPr id="13" name="TextBox 12">
            <a:extLst>
              <a:ext uri="{FF2B5EF4-FFF2-40B4-BE49-F238E27FC236}">
                <a16:creationId xmlns:a16="http://schemas.microsoft.com/office/drawing/2014/main" id="{887C6DCC-5036-263A-3069-DFFD1838E886}"/>
              </a:ext>
            </a:extLst>
          </p:cNvPr>
          <p:cNvSpPr txBox="1"/>
          <p:nvPr/>
        </p:nvSpPr>
        <p:spPr>
          <a:xfrm>
            <a:off x="7339338" y="4722501"/>
            <a:ext cx="1914524" cy="369332"/>
          </a:xfrm>
          <a:prstGeom prst="rect">
            <a:avLst/>
          </a:prstGeom>
          <a:noFill/>
          <a:ln>
            <a:solidFill>
              <a:schemeClr val="accent1">
                <a:shade val="50000"/>
              </a:schemeClr>
            </a:solidFill>
          </a:ln>
        </p:spPr>
        <p:txBody>
          <a:bodyPr wrap="square" lIns="91440" tIns="45720" rIns="91440" bIns="45720" rtlCol="0" anchor="t">
            <a:spAutoFit/>
          </a:bodyPr>
          <a:lstStyle/>
          <a:p>
            <a:r>
              <a:rPr lang="en-US" dirty="0">
                <a:latin typeface="Calibri"/>
                <a:cs typeface="Calibri"/>
              </a:rPr>
              <a:t>Think, Pair, Share</a:t>
            </a:r>
          </a:p>
        </p:txBody>
      </p:sp>
      <p:pic>
        <p:nvPicPr>
          <p:cNvPr id="2" name="Picture 3">
            <a:extLst>
              <a:ext uri="{FF2B5EF4-FFF2-40B4-BE49-F238E27FC236}">
                <a16:creationId xmlns:a16="http://schemas.microsoft.com/office/drawing/2014/main" id="{27CC217A-05B7-9F7B-E85C-CCA252AC6BE8}"/>
              </a:ext>
            </a:extLst>
          </p:cNvPr>
          <p:cNvPicPr>
            <a:picLocks noChangeAspect="1"/>
          </p:cNvPicPr>
          <p:nvPr/>
        </p:nvPicPr>
        <p:blipFill>
          <a:blip r:embed="rId2"/>
          <a:stretch>
            <a:fillRect/>
          </a:stretch>
        </p:blipFill>
        <p:spPr>
          <a:xfrm>
            <a:off x="6171026" y="1427172"/>
            <a:ext cx="4261145" cy="3187358"/>
          </a:xfrm>
          <a:prstGeom prst="rect">
            <a:avLst/>
          </a:prstGeom>
        </p:spPr>
      </p:pic>
      <p:sp>
        <p:nvSpPr>
          <p:cNvPr id="3" name="TextBox 1">
            <a:extLst>
              <a:ext uri="{FF2B5EF4-FFF2-40B4-BE49-F238E27FC236}">
                <a16:creationId xmlns:a16="http://schemas.microsoft.com/office/drawing/2014/main" id="{2AE1E096-1D4D-7167-2D39-BD46C20DBD3E}"/>
              </a:ext>
            </a:extLst>
          </p:cNvPr>
          <p:cNvSpPr txBox="1"/>
          <p:nvPr/>
        </p:nvSpPr>
        <p:spPr>
          <a:xfrm>
            <a:off x="605665" y="2217821"/>
            <a:ext cx="4156910" cy="181588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a:buChar char="•"/>
            </a:pPr>
            <a:r>
              <a:rPr lang="en-US" sz="2800" dirty="0">
                <a:latin typeface="Calibri"/>
                <a:cs typeface="Calibri"/>
              </a:rPr>
              <a:t>With your classmates think, pair and share, the names of common winter birds in Canada</a:t>
            </a:r>
            <a:endParaRPr lang="en-GB" sz="2800" dirty="0">
              <a:latin typeface="Calibri"/>
              <a:cs typeface="Calibri"/>
            </a:endParaRPr>
          </a:p>
        </p:txBody>
      </p:sp>
    </p:spTree>
    <p:extLst>
      <p:ext uri="{BB962C8B-B14F-4D97-AF65-F5344CB8AC3E}">
        <p14:creationId xmlns:p14="http://schemas.microsoft.com/office/powerpoint/2010/main" val="1910996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C742BB-809D-1BE5-B99C-CBAE3F5CCB1A}"/>
              </a:ext>
            </a:extLst>
          </p:cNvPr>
          <p:cNvSpPr txBox="1"/>
          <p:nvPr/>
        </p:nvSpPr>
        <p:spPr>
          <a:xfrm>
            <a:off x="2827421" y="90236"/>
            <a:ext cx="712921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a:ea typeface="ＭＳ Ｐゴシック"/>
                <a:cs typeface="Arial"/>
              </a:rPr>
              <a:t>Common Winter Birds in Canada</a:t>
            </a:r>
          </a:p>
        </p:txBody>
      </p:sp>
      <p:pic>
        <p:nvPicPr>
          <p:cNvPr id="8" name="Picture 8" descr="A picture containing bird, outdoor, sitting, rail&#10;&#10;Description automatically generated">
            <a:extLst>
              <a:ext uri="{FF2B5EF4-FFF2-40B4-BE49-F238E27FC236}">
                <a16:creationId xmlns:a16="http://schemas.microsoft.com/office/drawing/2014/main" id="{7AD1E4B3-58A5-82BC-155B-DE3AD7838785}"/>
              </a:ext>
            </a:extLst>
          </p:cNvPr>
          <p:cNvPicPr>
            <a:picLocks noChangeAspect="1"/>
          </p:cNvPicPr>
          <p:nvPr/>
        </p:nvPicPr>
        <p:blipFill>
          <a:blip r:embed="rId2"/>
          <a:stretch>
            <a:fillRect/>
          </a:stretch>
        </p:blipFill>
        <p:spPr>
          <a:xfrm>
            <a:off x="614248" y="1097030"/>
            <a:ext cx="1612733" cy="2245895"/>
          </a:xfrm>
          <a:prstGeom prst="rect">
            <a:avLst/>
          </a:prstGeom>
        </p:spPr>
      </p:pic>
      <p:pic>
        <p:nvPicPr>
          <p:cNvPr id="10" name="Picture 10" descr="A picture containing bird, oscine, yellow, perched&#10;&#10;Description automatically generated">
            <a:extLst>
              <a:ext uri="{FF2B5EF4-FFF2-40B4-BE49-F238E27FC236}">
                <a16:creationId xmlns:a16="http://schemas.microsoft.com/office/drawing/2014/main" id="{B118796B-70A9-95D0-B1BA-A21268D15C74}"/>
              </a:ext>
            </a:extLst>
          </p:cNvPr>
          <p:cNvPicPr>
            <a:picLocks noChangeAspect="1"/>
          </p:cNvPicPr>
          <p:nvPr/>
        </p:nvPicPr>
        <p:blipFill>
          <a:blip r:embed="rId3"/>
          <a:stretch>
            <a:fillRect/>
          </a:stretch>
        </p:blipFill>
        <p:spPr>
          <a:xfrm>
            <a:off x="181846" y="3937494"/>
            <a:ext cx="2644032" cy="1510965"/>
          </a:xfrm>
          <a:prstGeom prst="rect">
            <a:avLst/>
          </a:prstGeom>
        </p:spPr>
      </p:pic>
      <p:pic>
        <p:nvPicPr>
          <p:cNvPr id="11" name="Picture 11">
            <a:extLst>
              <a:ext uri="{FF2B5EF4-FFF2-40B4-BE49-F238E27FC236}">
                <a16:creationId xmlns:a16="http://schemas.microsoft.com/office/drawing/2014/main" id="{F80BCF4D-C7B2-1303-66AA-741F3289C288}"/>
              </a:ext>
            </a:extLst>
          </p:cNvPr>
          <p:cNvPicPr>
            <a:picLocks noChangeAspect="1"/>
          </p:cNvPicPr>
          <p:nvPr/>
        </p:nvPicPr>
        <p:blipFill>
          <a:blip r:embed="rId4"/>
          <a:stretch>
            <a:fillRect/>
          </a:stretch>
        </p:blipFill>
        <p:spPr>
          <a:xfrm>
            <a:off x="8876317" y="989148"/>
            <a:ext cx="2927684" cy="1938588"/>
          </a:xfrm>
          <a:prstGeom prst="rect">
            <a:avLst/>
          </a:prstGeom>
        </p:spPr>
      </p:pic>
      <p:pic>
        <p:nvPicPr>
          <p:cNvPr id="12" name="Picture 12">
            <a:extLst>
              <a:ext uri="{FF2B5EF4-FFF2-40B4-BE49-F238E27FC236}">
                <a16:creationId xmlns:a16="http://schemas.microsoft.com/office/drawing/2014/main" id="{CD2D4E44-2B2D-7DFE-717F-860495A2BC55}"/>
              </a:ext>
            </a:extLst>
          </p:cNvPr>
          <p:cNvPicPr>
            <a:picLocks noChangeAspect="1"/>
          </p:cNvPicPr>
          <p:nvPr/>
        </p:nvPicPr>
        <p:blipFill>
          <a:blip r:embed="rId5"/>
          <a:stretch>
            <a:fillRect/>
          </a:stretch>
        </p:blipFill>
        <p:spPr>
          <a:xfrm>
            <a:off x="2988712" y="3934778"/>
            <a:ext cx="2743200" cy="1596044"/>
          </a:xfrm>
          <a:prstGeom prst="rect">
            <a:avLst/>
          </a:prstGeom>
        </p:spPr>
      </p:pic>
      <p:pic>
        <p:nvPicPr>
          <p:cNvPr id="13" name="Picture 13">
            <a:extLst>
              <a:ext uri="{FF2B5EF4-FFF2-40B4-BE49-F238E27FC236}">
                <a16:creationId xmlns:a16="http://schemas.microsoft.com/office/drawing/2014/main" id="{12E05353-7649-6656-FD4E-3CE2B3B55802}"/>
              </a:ext>
            </a:extLst>
          </p:cNvPr>
          <p:cNvPicPr>
            <a:picLocks noChangeAspect="1"/>
          </p:cNvPicPr>
          <p:nvPr/>
        </p:nvPicPr>
        <p:blipFill>
          <a:blip r:embed="rId6"/>
          <a:stretch>
            <a:fillRect/>
          </a:stretch>
        </p:blipFill>
        <p:spPr>
          <a:xfrm>
            <a:off x="5734978" y="985310"/>
            <a:ext cx="2743200" cy="2055794"/>
          </a:xfrm>
          <a:prstGeom prst="rect">
            <a:avLst/>
          </a:prstGeom>
        </p:spPr>
      </p:pic>
      <p:sp>
        <p:nvSpPr>
          <p:cNvPr id="14" name="TextBox 13">
            <a:extLst>
              <a:ext uri="{FF2B5EF4-FFF2-40B4-BE49-F238E27FC236}">
                <a16:creationId xmlns:a16="http://schemas.microsoft.com/office/drawing/2014/main" id="{750EDFAF-9080-7B4D-FFEC-7EAA720D0495}"/>
              </a:ext>
            </a:extLst>
          </p:cNvPr>
          <p:cNvSpPr txBox="1"/>
          <p:nvPr/>
        </p:nvSpPr>
        <p:spPr>
          <a:xfrm>
            <a:off x="9956130" y="2665675"/>
            <a:ext cx="12592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Arial"/>
              </a:rPr>
              <a:t>Nuthatch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ＭＳ Ｐゴシック"/>
              <a:cs typeface="Arial"/>
            </a:endParaRPr>
          </a:p>
        </p:txBody>
      </p:sp>
      <p:sp>
        <p:nvSpPr>
          <p:cNvPr id="15" name="TextBox 14">
            <a:extLst>
              <a:ext uri="{FF2B5EF4-FFF2-40B4-BE49-F238E27FC236}">
                <a16:creationId xmlns:a16="http://schemas.microsoft.com/office/drawing/2014/main" id="{41D9020E-82EA-7A5F-BAD1-5F903397D1C1}"/>
              </a:ext>
            </a:extLst>
          </p:cNvPr>
          <p:cNvSpPr txBox="1"/>
          <p:nvPr/>
        </p:nvSpPr>
        <p:spPr>
          <a:xfrm>
            <a:off x="847222" y="3426493"/>
            <a:ext cx="16849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Arial"/>
              </a:rPr>
              <a:t>Redpoll </a:t>
            </a:r>
            <a:endParaRPr kumimoji="0" lang="en-GB"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16" name="TextBox 15">
            <a:extLst>
              <a:ext uri="{FF2B5EF4-FFF2-40B4-BE49-F238E27FC236}">
                <a16:creationId xmlns:a16="http://schemas.microsoft.com/office/drawing/2014/main" id="{A00036A0-046B-CB1F-C75B-3A8FF4EE3BD7}"/>
              </a:ext>
            </a:extLst>
          </p:cNvPr>
          <p:cNvSpPr txBox="1"/>
          <p:nvPr/>
        </p:nvSpPr>
        <p:spPr>
          <a:xfrm>
            <a:off x="3310689" y="335079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Cedar  Waxwing</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19" name="TextBox 18">
            <a:extLst>
              <a:ext uri="{FF2B5EF4-FFF2-40B4-BE49-F238E27FC236}">
                <a16:creationId xmlns:a16="http://schemas.microsoft.com/office/drawing/2014/main" id="{FABD405B-401B-1339-E60B-D4500ED1EA02}"/>
              </a:ext>
            </a:extLst>
          </p:cNvPr>
          <p:cNvSpPr txBox="1"/>
          <p:nvPr/>
        </p:nvSpPr>
        <p:spPr>
          <a:xfrm>
            <a:off x="6539164" y="299987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Calibri"/>
              </a:rPr>
              <a:t>Blue Jay </a:t>
            </a:r>
          </a:p>
        </p:txBody>
      </p:sp>
      <p:sp>
        <p:nvSpPr>
          <p:cNvPr id="20" name="TextBox 19">
            <a:extLst>
              <a:ext uri="{FF2B5EF4-FFF2-40B4-BE49-F238E27FC236}">
                <a16:creationId xmlns:a16="http://schemas.microsoft.com/office/drawing/2014/main" id="{B438E5B7-8D0F-C393-2658-BFA0AA0DF879}"/>
              </a:ext>
            </a:extLst>
          </p:cNvPr>
          <p:cNvSpPr txBox="1"/>
          <p:nvPr/>
        </p:nvSpPr>
        <p:spPr>
          <a:xfrm>
            <a:off x="613610" y="540618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Calibri"/>
              </a:rPr>
              <a:t>American Goldfinch</a:t>
            </a:r>
          </a:p>
        </p:txBody>
      </p:sp>
      <p:sp>
        <p:nvSpPr>
          <p:cNvPr id="21" name="TextBox 20">
            <a:extLst>
              <a:ext uri="{FF2B5EF4-FFF2-40B4-BE49-F238E27FC236}">
                <a16:creationId xmlns:a16="http://schemas.microsoft.com/office/drawing/2014/main" id="{5916BE22-A78C-6AF4-1FB0-6785CCE2B3ED}"/>
              </a:ext>
            </a:extLst>
          </p:cNvPr>
          <p:cNvSpPr txBox="1"/>
          <p:nvPr/>
        </p:nvSpPr>
        <p:spPr>
          <a:xfrm>
            <a:off x="3451059" y="553653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Calibri"/>
              </a:rPr>
              <a:t>Ruffed Grouse</a:t>
            </a:r>
          </a:p>
        </p:txBody>
      </p:sp>
      <p:pic>
        <p:nvPicPr>
          <p:cNvPr id="22" name="Picture 22">
            <a:extLst>
              <a:ext uri="{FF2B5EF4-FFF2-40B4-BE49-F238E27FC236}">
                <a16:creationId xmlns:a16="http://schemas.microsoft.com/office/drawing/2014/main" id="{CD13E965-44EB-092F-1433-438B6888C663}"/>
              </a:ext>
            </a:extLst>
          </p:cNvPr>
          <p:cNvPicPr>
            <a:picLocks noChangeAspect="1"/>
          </p:cNvPicPr>
          <p:nvPr/>
        </p:nvPicPr>
        <p:blipFill>
          <a:blip r:embed="rId7"/>
          <a:stretch>
            <a:fillRect/>
          </a:stretch>
        </p:blipFill>
        <p:spPr>
          <a:xfrm>
            <a:off x="5927559" y="3467515"/>
            <a:ext cx="2743200" cy="1827969"/>
          </a:xfrm>
          <a:prstGeom prst="rect">
            <a:avLst/>
          </a:prstGeom>
        </p:spPr>
      </p:pic>
      <p:pic>
        <p:nvPicPr>
          <p:cNvPr id="23" name="Picture 23">
            <a:extLst>
              <a:ext uri="{FF2B5EF4-FFF2-40B4-BE49-F238E27FC236}">
                <a16:creationId xmlns:a16="http://schemas.microsoft.com/office/drawing/2014/main" id="{6E1C3248-CC58-003F-EE03-E9CCB415F19A}"/>
              </a:ext>
            </a:extLst>
          </p:cNvPr>
          <p:cNvPicPr>
            <a:picLocks noChangeAspect="1"/>
          </p:cNvPicPr>
          <p:nvPr/>
        </p:nvPicPr>
        <p:blipFill>
          <a:blip r:embed="rId8"/>
          <a:stretch>
            <a:fillRect/>
          </a:stretch>
        </p:blipFill>
        <p:spPr>
          <a:xfrm>
            <a:off x="9286875" y="3469106"/>
            <a:ext cx="2381250" cy="1905000"/>
          </a:xfrm>
          <a:prstGeom prst="rect">
            <a:avLst/>
          </a:prstGeom>
        </p:spPr>
      </p:pic>
      <p:sp>
        <p:nvSpPr>
          <p:cNvPr id="24" name="TextBox 23">
            <a:extLst>
              <a:ext uri="{FF2B5EF4-FFF2-40B4-BE49-F238E27FC236}">
                <a16:creationId xmlns:a16="http://schemas.microsoft.com/office/drawing/2014/main" id="{394A2A40-C73C-DB7A-3FB8-4662DA0C1DF0}"/>
              </a:ext>
            </a:extLst>
          </p:cNvPr>
          <p:cNvSpPr txBox="1"/>
          <p:nvPr/>
        </p:nvSpPr>
        <p:spPr>
          <a:xfrm>
            <a:off x="6163676" y="5293895"/>
            <a:ext cx="25973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Arial"/>
              </a:rPr>
              <a:t>Downy Woodpecker</a:t>
            </a:r>
            <a:r>
              <a:rPr kumimoji="0" lang="en-GB" sz="1800" b="0" i="0" u="none" strike="noStrike" kern="1200" cap="none" spc="0" normalizeH="0" baseline="0" noProof="0" dirty="0">
                <a:ln>
                  <a:noFill/>
                </a:ln>
                <a:solidFill>
                  <a:prstClr val="black"/>
                </a:solidFill>
                <a:effectLst/>
                <a:uLnTx/>
                <a:uFillTx/>
                <a:latin typeface="Arial"/>
                <a:ea typeface="ＭＳ Ｐゴシック"/>
                <a:cs typeface="Arial"/>
              </a:rPr>
              <a:t> </a:t>
            </a:r>
            <a:endParaRPr kumimoji="0" lang="en-GB" sz="1800" b="0" i="0" u="none" strike="noStrike" kern="1200" cap="none" spc="0" normalizeH="0" baseline="0" noProof="0" dirty="0">
              <a:ln>
                <a:noFill/>
              </a:ln>
              <a:solidFill>
                <a:prstClr val="black"/>
              </a:solidFill>
              <a:effectLst/>
              <a:uLnTx/>
              <a:uFillTx/>
              <a:latin typeface="Arial"/>
              <a:ea typeface="ＭＳ Ｐゴシック"/>
              <a:cs typeface="+mn-cs"/>
            </a:endParaRPr>
          </a:p>
        </p:txBody>
      </p:sp>
      <p:sp>
        <p:nvSpPr>
          <p:cNvPr id="25" name="TextBox 24">
            <a:extLst>
              <a:ext uri="{FF2B5EF4-FFF2-40B4-BE49-F238E27FC236}">
                <a16:creationId xmlns:a16="http://schemas.microsoft.com/office/drawing/2014/main" id="{97B0430F-A6A0-622D-6B26-2D372EFDA3A5}"/>
              </a:ext>
            </a:extLst>
          </p:cNvPr>
          <p:cNvSpPr txBox="1"/>
          <p:nvPr/>
        </p:nvSpPr>
        <p:spPr>
          <a:xfrm>
            <a:off x="9611866" y="5414677"/>
            <a:ext cx="22263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ＭＳ Ｐゴシック"/>
                <a:cs typeface="Arial"/>
              </a:rPr>
              <a:t>Northern Cardinal</a:t>
            </a:r>
            <a:endParaRPr kumimoji="0" lang="en-GB"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pic>
        <p:nvPicPr>
          <p:cNvPr id="2" name="Picture 1">
            <a:extLst>
              <a:ext uri="{FF2B5EF4-FFF2-40B4-BE49-F238E27FC236}">
                <a16:creationId xmlns:a16="http://schemas.microsoft.com/office/drawing/2014/main" id="{AC8036F1-803F-C98E-8E55-7D017B59D90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12256" y="1407560"/>
            <a:ext cx="2434127" cy="1728584"/>
          </a:xfrm>
          <a:prstGeom prst="rect">
            <a:avLst/>
          </a:prstGeom>
          <a:noFill/>
        </p:spPr>
      </p:pic>
    </p:spTree>
    <p:extLst>
      <p:ext uri="{BB962C8B-B14F-4D97-AF65-F5344CB8AC3E}">
        <p14:creationId xmlns:p14="http://schemas.microsoft.com/office/powerpoint/2010/main" val="21608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83B677-E920-53A5-24B1-BF2395135033}"/>
              </a:ext>
            </a:extLst>
          </p:cNvPr>
          <p:cNvSpPr txBox="1"/>
          <p:nvPr/>
        </p:nvSpPr>
        <p:spPr>
          <a:xfrm>
            <a:off x="1754604" y="35092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5" name="TextBox 4">
            <a:extLst>
              <a:ext uri="{FF2B5EF4-FFF2-40B4-BE49-F238E27FC236}">
                <a16:creationId xmlns:a16="http://schemas.microsoft.com/office/drawing/2014/main" id="{512C55F3-4B69-B8AB-DD8D-153A3144F8FD}"/>
              </a:ext>
            </a:extLst>
          </p:cNvPr>
          <p:cNvSpPr txBox="1"/>
          <p:nvPr/>
        </p:nvSpPr>
        <p:spPr>
          <a:xfrm>
            <a:off x="3759867" y="250657"/>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6" name="TextBox 5">
            <a:extLst>
              <a:ext uri="{FF2B5EF4-FFF2-40B4-BE49-F238E27FC236}">
                <a16:creationId xmlns:a16="http://schemas.microsoft.com/office/drawing/2014/main" id="{52D52FFC-326A-7B7F-59C5-7FAF055C4E08}"/>
              </a:ext>
            </a:extLst>
          </p:cNvPr>
          <p:cNvSpPr txBox="1"/>
          <p:nvPr/>
        </p:nvSpPr>
        <p:spPr>
          <a:xfrm>
            <a:off x="4887828" y="288256"/>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553FAA28-BA5A-6EF9-8FC3-AAED2F5C36A6}"/>
              </a:ext>
            </a:extLst>
          </p:cNvPr>
          <p:cNvSpPr txBox="1"/>
          <p:nvPr/>
        </p:nvSpPr>
        <p:spPr>
          <a:xfrm>
            <a:off x="3822533" y="2807368"/>
            <a:ext cx="2782302" cy="15290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E64534F6-BB51-69B5-B965-53053073F6FF}"/>
              </a:ext>
            </a:extLst>
          </p:cNvPr>
          <p:cNvSpPr txBox="1"/>
          <p:nvPr/>
        </p:nvSpPr>
        <p:spPr>
          <a:xfrm>
            <a:off x="5113420" y="1992730"/>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D151C0D8-42EE-146A-3A6D-4993187C57B6}"/>
              </a:ext>
            </a:extLst>
          </p:cNvPr>
          <p:cNvSpPr txBox="1"/>
          <p:nvPr/>
        </p:nvSpPr>
        <p:spPr>
          <a:xfrm>
            <a:off x="5025690" y="488782"/>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0" name="TextBox 9">
            <a:extLst>
              <a:ext uri="{FF2B5EF4-FFF2-40B4-BE49-F238E27FC236}">
                <a16:creationId xmlns:a16="http://schemas.microsoft.com/office/drawing/2014/main" id="{148224BC-C5D1-3424-6869-E68755AAAB58}"/>
              </a:ext>
            </a:extLst>
          </p:cNvPr>
          <p:cNvSpPr txBox="1"/>
          <p:nvPr/>
        </p:nvSpPr>
        <p:spPr>
          <a:xfrm>
            <a:off x="312821" y="1165059"/>
            <a:ext cx="547035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latin typeface="Calibri"/>
                <a:cs typeface="Times New Roman"/>
              </a:rPr>
              <a:t>T</a:t>
            </a:r>
            <a:r>
              <a:rPr lang="en-CA" sz="2400" dirty="0" err="1">
                <a:latin typeface="Calibri"/>
                <a:ea typeface="+mn-lt"/>
                <a:cs typeface="+mn-lt"/>
              </a:rPr>
              <a:t>ake</a:t>
            </a:r>
            <a:r>
              <a:rPr lang="en-CA" sz="2400" dirty="0">
                <a:latin typeface="Calibri"/>
                <a:ea typeface="+mn-lt"/>
                <a:cs typeface="+mn-lt"/>
              </a:rPr>
              <a:t> an excursion outside to count the birds in the area they have designated </a:t>
            </a:r>
            <a:endParaRPr lang="en-US" sz="2400" dirty="0">
              <a:latin typeface="Calibri"/>
              <a:ea typeface="+mn-lt"/>
              <a:cs typeface="+mn-lt"/>
            </a:endParaRPr>
          </a:p>
          <a:p>
            <a:pPr marL="285750" indent="-285750">
              <a:buFont typeface="Arial"/>
              <a:buChar char="•"/>
            </a:pPr>
            <a:r>
              <a:rPr lang="en-CA" sz="2400" dirty="0">
                <a:latin typeface="Calibri"/>
                <a:ea typeface="+mn-lt"/>
                <a:cs typeface="+mn-lt"/>
              </a:rPr>
              <a:t> Work in teams of three for the count There will be two spotters and one student to tally the count. You can change tasks so that everyone has an opportunity to spot </a:t>
            </a:r>
            <a:r>
              <a:rPr lang="en-CA" sz="2400" dirty="0">
                <a:latin typeface="Calibri" panose="020F0502020204030204" pitchFamily="34" charset="0"/>
                <a:ea typeface="+mn-lt"/>
                <a:cs typeface="Calibri" panose="020F0502020204030204" pitchFamily="34" charset="0"/>
              </a:rPr>
              <a:t>birds </a:t>
            </a:r>
            <a:r>
              <a:rPr lang="en-CA" sz="2400" dirty="0">
                <a:effectLst/>
                <a:latin typeface="Calibri" panose="020F0502020204030204" pitchFamily="34" charset="0"/>
                <a:ea typeface="Times New Roman" panose="02020603050405020304" pitchFamily="18" charset="0"/>
                <a:cs typeface="Calibri" panose="020F0502020204030204" pitchFamily="34" charset="0"/>
              </a:rPr>
              <a:t>and to tally</a:t>
            </a:r>
            <a:r>
              <a:rPr lang="en-CA" sz="2400" dirty="0">
                <a:latin typeface="Calibri"/>
                <a:ea typeface="+mn-lt"/>
                <a:cs typeface="+mn-lt"/>
              </a:rPr>
              <a:t>! </a:t>
            </a:r>
            <a:endParaRPr lang="en-US" sz="2400" dirty="0">
              <a:latin typeface="Calibri" panose="020F0502020204030204" pitchFamily="34" charset="0"/>
              <a:cs typeface="Calibri" panose="020F0502020204030204" pitchFamily="34" charset="0"/>
            </a:endParaRPr>
          </a:p>
          <a:p>
            <a:pPr marL="285750" indent="-285750">
              <a:buFont typeface="Arial"/>
              <a:buChar char="•"/>
            </a:pPr>
            <a:r>
              <a:rPr lang="en-US" sz="2400" dirty="0">
                <a:latin typeface="Calibri" panose="020F0502020204030204" pitchFamily="34" charset="0"/>
                <a:cs typeface="Calibri" panose="020F0502020204030204" pitchFamily="34" charset="0"/>
              </a:rPr>
              <a:t>Estimate the number of winter birds you think you'll see </a:t>
            </a:r>
            <a:r>
              <a:rPr lang="en-CA" sz="2400" dirty="0">
                <a:effectLst/>
                <a:latin typeface="Calibri" panose="020F0502020204030204" pitchFamily="34" charset="0"/>
                <a:ea typeface="Times New Roman" panose="02020603050405020304" pitchFamily="18" charset="0"/>
                <a:cs typeface="Calibri" panose="020F0502020204030204" pitchFamily="34" charset="0"/>
              </a:rPr>
              <a:t>in an hour of observation </a:t>
            </a:r>
            <a:endParaRPr lang="en-US" sz="2400" dirty="0">
              <a:latin typeface="Calibri" panose="020F0502020204030204" pitchFamily="34" charset="0"/>
              <a:cs typeface="Calibri" panose="020F0502020204030204" pitchFamily="34" charset="0"/>
            </a:endParaRPr>
          </a:p>
          <a:p>
            <a:pPr marL="285750" indent="-285750">
              <a:buFont typeface="Arial"/>
              <a:buChar char="•"/>
            </a:pPr>
            <a:r>
              <a:rPr lang="en-US" sz="2400" dirty="0">
                <a:latin typeface="Calibri"/>
                <a:cs typeface="Times New Roman"/>
              </a:rPr>
              <a:t>Use the sheet for counting</a:t>
            </a:r>
            <a:endParaRPr lang="en-US" sz="2400" dirty="0">
              <a:latin typeface="Calibri"/>
              <a:cs typeface="Arial"/>
            </a:endParaRPr>
          </a:p>
          <a:p>
            <a:pPr marL="285750" indent="-285750">
              <a:buFont typeface="Arial"/>
              <a:buChar char="•"/>
            </a:pPr>
            <a:r>
              <a:rPr lang="en-US" sz="2400" dirty="0">
                <a:latin typeface="Calibri"/>
                <a:cs typeface="Times New Roman"/>
              </a:rPr>
              <a:t>There is a column to indicate your guess</a:t>
            </a:r>
            <a:endParaRPr lang="en-US" sz="2400" dirty="0">
              <a:latin typeface="Calibri"/>
              <a:cs typeface="Arial"/>
            </a:endParaRPr>
          </a:p>
        </p:txBody>
      </p:sp>
      <p:sp>
        <p:nvSpPr>
          <p:cNvPr id="11" name="TextBox 10">
            <a:extLst>
              <a:ext uri="{FF2B5EF4-FFF2-40B4-BE49-F238E27FC236}">
                <a16:creationId xmlns:a16="http://schemas.microsoft.com/office/drawing/2014/main" id="{53B9E476-9970-51D6-570F-FFA4E350C502}"/>
              </a:ext>
            </a:extLst>
          </p:cNvPr>
          <p:cNvSpPr txBox="1"/>
          <p:nvPr/>
        </p:nvSpPr>
        <p:spPr>
          <a:xfrm>
            <a:off x="2962777" y="102770"/>
            <a:ext cx="66078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dirty="0">
                <a:solidFill>
                  <a:schemeClr val="bg1"/>
                </a:solidFill>
                <a:latin typeface="Calibri"/>
                <a:cs typeface="Arial"/>
              </a:rPr>
              <a:t>Bird Count Activity Explanation</a:t>
            </a:r>
            <a:endParaRPr lang="en-GB" sz="3600" dirty="0">
              <a:solidFill>
                <a:schemeClr val="bg1"/>
              </a:solidFill>
              <a:latin typeface="Calibri"/>
              <a:cs typeface="Arial"/>
            </a:endParaRPr>
          </a:p>
        </p:txBody>
      </p:sp>
      <p:pic>
        <p:nvPicPr>
          <p:cNvPr id="3" name="Picture 9">
            <a:extLst>
              <a:ext uri="{FF2B5EF4-FFF2-40B4-BE49-F238E27FC236}">
                <a16:creationId xmlns:a16="http://schemas.microsoft.com/office/drawing/2014/main" id="{26DA41F6-CCDD-36DA-0970-F29BBFFE50A3}"/>
              </a:ext>
            </a:extLst>
          </p:cNvPr>
          <p:cNvPicPr>
            <a:picLocks noChangeAspect="1"/>
          </p:cNvPicPr>
          <p:nvPr/>
        </p:nvPicPr>
        <p:blipFill>
          <a:blip r:embed="rId2"/>
          <a:stretch>
            <a:fillRect/>
          </a:stretch>
        </p:blipFill>
        <p:spPr>
          <a:xfrm>
            <a:off x="6203120" y="1076221"/>
            <a:ext cx="5477489" cy="4403254"/>
          </a:xfrm>
          <a:prstGeom prst="rect">
            <a:avLst/>
          </a:prstGeom>
        </p:spPr>
      </p:pic>
    </p:spTree>
    <p:extLst>
      <p:ext uri="{BB962C8B-B14F-4D97-AF65-F5344CB8AC3E}">
        <p14:creationId xmlns:p14="http://schemas.microsoft.com/office/powerpoint/2010/main" val="1629623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393E0-6A76-26E2-9632-03EE063613F4}"/>
              </a:ext>
            </a:extLst>
          </p:cNvPr>
          <p:cNvSpPr txBox="1"/>
          <p:nvPr/>
        </p:nvSpPr>
        <p:spPr>
          <a:xfrm>
            <a:off x="2218321" y="18799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15458F0E-6A30-DF22-317E-E42FCED261C4}"/>
              </a:ext>
            </a:extLst>
          </p:cNvPr>
          <p:cNvSpPr txBox="1"/>
          <p:nvPr/>
        </p:nvSpPr>
        <p:spPr>
          <a:xfrm>
            <a:off x="4662236" y="10026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725BBD74-4257-25AE-3B30-53A2C057ADFA}"/>
              </a:ext>
            </a:extLst>
          </p:cNvPr>
          <p:cNvSpPr txBox="1"/>
          <p:nvPr/>
        </p:nvSpPr>
        <p:spPr>
          <a:xfrm>
            <a:off x="4185986" y="43865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228CDCDF-079C-1068-1BC9-3C1A426C05C5}"/>
              </a:ext>
            </a:extLst>
          </p:cNvPr>
          <p:cNvSpPr txBox="1"/>
          <p:nvPr/>
        </p:nvSpPr>
        <p:spPr>
          <a:xfrm>
            <a:off x="129998" y="96177"/>
            <a:ext cx="11882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solidFill>
                  <a:schemeClr val="bg1"/>
                </a:solidFill>
                <a:latin typeface="Calibri"/>
                <a:cs typeface="Arial"/>
              </a:rPr>
              <a:t>Winter Bird Count </a:t>
            </a:r>
          </a:p>
        </p:txBody>
      </p:sp>
      <p:sp>
        <p:nvSpPr>
          <p:cNvPr id="4" name="TextBox 3">
            <a:extLst>
              <a:ext uri="{FF2B5EF4-FFF2-40B4-BE49-F238E27FC236}">
                <a16:creationId xmlns:a16="http://schemas.microsoft.com/office/drawing/2014/main" id="{F2140CBA-7EA0-C430-2048-F96FA500BBC8}"/>
              </a:ext>
            </a:extLst>
          </p:cNvPr>
          <p:cNvSpPr txBox="1"/>
          <p:nvPr/>
        </p:nvSpPr>
        <p:spPr>
          <a:xfrm>
            <a:off x="1843412" y="5684729"/>
            <a:ext cx="78058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b="1" dirty="0">
                <a:latin typeface="Times New Roman"/>
              </a:rPr>
              <a:t>Christmas Bird Count”   </a:t>
            </a:r>
            <a:r>
              <a:rPr lang="en-CA" b="1" dirty="0">
                <a:solidFill>
                  <a:srgbClr val="0563C1"/>
                </a:solidFill>
                <a:latin typeface="Times New Roman"/>
                <a:cs typeface="Segoe UI"/>
                <a:hlinkClick r:id="rId2"/>
              </a:rPr>
              <a:t>https://www.youtube.com/watch?v=8jeYGvWTH1k</a:t>
            </a:r>
            <a:r>
              <a:rPr lang="en-CA" dirty="0">
                <a:latin typeface="Calibri"/>
              </a:rPr>
              <a:t> </a:t>
            </a:r>
            <a:r>
              <a:rPr lang="en-GB" dirty="0">
                <a:latin typeface="Calibri"/>
                <a:cs typeface="Calibri"/>
              </a:rPr>
              <a:t>​</a:t>
            </a:r>
            <a:endParaRPr lang="en-GB" dirty="0"/>
          </a:p>
        </p:txBody>
      </p:sp>
      <p:pic>
        <p:nvPicPr>
          <p:cNvPr id="6" name="Picture 9" descr="A picture containing outdoor, sky, air, jumping&#10;&#10;Description automatically generated">
            <a:extLst>
              <a:ext uri="{FF2B5EF4-FFF2-40B4-BE49-F238E27FC236}">
                <a16:creationId xmlns:a16="http://schemas.microsoft.com/office/drawing/2014/main" id="{ADD114F6-B45E-18B9-DB36-22EDB3E38CA9}"/>
              </a:ext>
            </a:extLst>
          </p:cNvPr>
          <p:cNvPicPr>
            <a:picLocks noChangeAspect="1"/>
          </p:cNvPicPr>
          <p:nvPr/>
        </p:nvPicPr>
        <p:blipFill>
          <a:blip r:embed="rId3"/>
          <a:stretch>
            <a:fillRect/>
          </a:stretch>
        </p:blipFill>
        <p:spPr>
          <a:xfrm>
            <a:off x="2709110" y="1397741"/>
            <a:ext cx="6302542" cy="3671491"/>
          </a:xfrm>
          <a:prstGeom prst="rect">
            <a:avLst/>
          </a:prstGeom>
        </p:spPr>
      </p:pic>
    </p:spTree>
    <p:extLst>
      <p:ext uri="{BB962C8B-B14F-4D97-AF65-F5344CB8AC3E}">
        <p14:creationId xmlns:p14="http://schemas.microsoft.com/office/powerpoint/2010/main" val="2965262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20826A-CD0E-1042-4944-F3D73710F401}"/>
              </a:ext>
            </a:extLst>
          </p:cNvPr>
          <p:cNvSpPr txBox="1"/>
          <p:nvPr/>
        </p:nvSpPr>
        <p:spPr>
          <a:xfrm>
            <a:off x="4070683" y="85223"/>
            <a:ext cx="421590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dirty="0">
                <a:solidFill>
                  <a:schemeClr val="bg1"/>
                </a:solidFill>
                <a:latin typeface="Calibri"/>
                <a:cs typeface="Arial"/>
              </a:rPr>
              <a:t>Bird Counting time!</a:t>
            </a:r>
            <a:r>
              <a:rPr lang="en-GB" dirty="0">
                <a:cs typeface="Arial"/>
              </a:rPr>
              <a:t> </a:t>
            </a:r>
            <a:endParaRPr lang="en-GB" dirty="0"/>
          </a:p>
        </p:txBody>
      </p:sp>
      <p:sp>
        <p:nvSpPr>
          <p:cNvPr id="5" name="TextBox 4">
            <a:extLst>
              <a:ext uri="{FF2B5EF4-FFF2-40B4-BE49-F238E27FC236}">
                <a16:creationId xmlns:a16="http://schemas.microsoft.com/office/drawing/2014/main" id="{2DDCFAA7-B2B5-9811-AFB9-B4286A1DA51B}"/>
              </a:ext>
            </a:extLst>
          </p:cNvPr>
          <p:cNvSpPr txBox="1"/>
          <p:nvPr/>
        </p:nvSpPr>
        <p:spPr>
          <a:xfrm>
            <a:off x="1210678" y="1145506"/>
            <a:ext cx="993657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dirty="0">
                <a:latin typeface="Calibri"/>
                <a:cs typeface="Arial"/>
              </a:rPr>
              <a:t>Now it is time to go outside and count the number of the different types of birds! </a:t>
            </a:r>
            <a:endParaRPr lang="en-GB" sz="2800" dirty="0">
              <a:latin typeface="Calibri"/>
              <a:cs typeface="Calibri"/>
            </a:endParaRPr>
          </a:p>
        </p:txBody>
      </p:sp>
      <p:sp>
        <p:nvSpPr>
          <p:cNvPr id="6" name="TextBox 5">
            <a:extLst>
              <a:ext uri="{FF2B5EF4-FFF2-40B4-BE49-F238E27FC236}">
                <a16:creationId xmlns:a16="http://schemas.microsoft.com/office/drawing/2014/main" id="{D9654AAA-D8C8-D5DE-247B-32D3177CD4CA}"/>
              </a:ext>
            </a:extLst>
          </p:cNvPr>
          <p:cNvSpPr txBox="1"/>
          <p:nvPr/>
        </p:nvSpPr>
        <p:spPr>
          <a:xfrm>
            <a:off x="1215189" y="2669005"/>
            <a:ext cx="4715827"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CA" sz="2800" dirty="0">
                <a:latin typeface="Calibri"/>
              </a:rPr>
              <a:t>Remember! You will be working in groups of three </a:t>
            </a:r>
            <a:endParaRPr lang="en-US" sz="2800" dirty="0">
              <a:latin typeface="Arial"/>
              <a:cs typeface="Arial"/>
            </a:endParaRPr>
          </a:p>
          <a:p>
            <a:pPr marL="342900" indent="-342900">
              <a:buFont typeface="Arial"/>
              <a:buChar char="•"/>
            </a:pPr>
            <a:r>
              <a:rPr lang="en-CA" sz="2800" dirty="0">
                <a:latin typeface="Calibri"/>
              </a:rPr>
              <a:t>Two spotters  </a:t>
            </a:r>
            <a:endParaRPr lang="en-US" sz="2800" dirty="0">
              <a:latin typeface="Arial"/>
              <a:cs typeface="Arial"/>
            </a:endParaRPr>
          </a:p>
          <a:p>
            <a:pPr marL="342900" indent="-342900">
              <a:buFont typeface="Arial"/>
              <a:buChar char="•"/>
            </a:pPr>
            <a:r>
              <a:rPr lang="en-CA" sz="2800" dirty="0">
                <a:latin typeface="Calibri"/>
              </a:rPr>
              <a:t>One student to tally the count</a:t>
            </a:r>
            <a:endParaRPr lang="en-GB" sz="2400" dirty="0">
              <a:latin typeface="Calibri"/>
              <a:cs typeface="Calibri"/>
            </a:endParaRPr>
          </a:p>
        </p:txBody>
      </p:sp>
      <p:pic>
        <p:nvPicPr>
          <p:cNvPr id="7" name="Picture 7" descr="A picture containing outdoor, person, blue&#10;&#10;Description automatically generated">
            <a:extLst>
              <a:ext uri="{FF2B5EF4-FFF2-40B4-BE49-F238E27FC236}">
                <a16:creationId xmlns:a16="http://schemas.microsoft.com/office/drawing/2014/main" id="{0D733544-FB29-37D7-9942-2A9AF5F1725F}"/>
              </a:ext>
            </a:extLst>
          </p:cNvPr>
          <p:cNvPicPr>
            <a:picLocks noChangeAspect="1"/>
          </p:cNvPicPr>
          <p:nvPr/>
        </p:nvPicPr>
        <p:blipFill>
          <a:blip r:embed="rId2"/>
          <a:stretch>
            <a:fillRect/>
          </a:stretch>
        </p:blipFill>
        <p:spPr>
          <a:xfrm>
            <a:off x="7000374" y="2504548"/>
            <a:ext cx="4036594" cy="2600877"/>
          </a:xfrm>
          <a:prstGeom prst="rect">
            <a:avLst/>
          </a:prstGeom>
        </p:spPr>
      </p:pic>
    </p:spTree>
    <p:extLst>
      <p:ext uri="{BB962C8B-B14F-4D97-AF65-F5344CB8AC3E}">
        <p14:creationId xmlns:p14="http://schemas.microsoft.com/office/powerpoint/2010/main" val="4041477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393E0-6A76-26E2-9632-03EE063613F4}"/>
              </a:ext>
            </a:extLst>
          </p:cNvPr>
          <p:cNvSpPr txBox="1"/>
          <p:nvPr/>
        </p:nvSpPr>
        <p:spPr>
          <a:xfrm>
            <a:off x="2218321" y="18799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15458F0E-6A30-DF22-317E-E42FCED261C4}"/>
              </a:ext>
            </a:extLst>
          </p:cNvPr>
          <p:cNvSpPr txBox="1"/>
          <p:nvPr/>
        </p:nvSpPr>
        <p:spPr>
          <a:xfrm>
            <a:off x="4662236" y="10026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725BBD74-4257-25AE-3B30-53A2C057ADFA}"/>
              </a:ext>
            </a:extLst>
          </p:cNvPr>
          <p:cNvSpPr txBox="1"/>
          <p:nvPr/>
        </p:nvSpPr>
        <p:spPr>
          <a:xfrm>
            <a:off x="4185986" y="43865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228CDCDF-079C-1068-1BC9-3C1A426C05C5}"/>
              </a:ext>
            </a:extLst>
          </p:cNvPr>
          <p:cNvSpPr txBox="1"/>
          <p:nvPr/>
        </p:nvSpPr>
        <p:spPr>
          <a:xfrm>
            <a:off x="-37015" y="106616"/>
            <a:ext cx="121433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solidFill>
                  <a:schemeClr val="bg1"/>
                </a:solidFill>
                <a:latin typeface="Calibri"/>
                <a:cs typeface="Arial"/>
              </a:rPr>
              <a:t>Bird Count Activity: Take a Guess</a:t>
            </a:r>
          </a:p>
        </p:txBody>
      </p:sp>
      <p:pic>
        <p:nvPicPr>
          <p:cNvPr id="10" name="Picture 11" descr="A picture containing bird, oscine, yellow, perched&#10;&#10;Description automatically generated">
            <a:extLst>
              <a:ext uri="{FF2B5EF4-FFF2-40B4-BE49-F238E27FC236}">
                <a16:creationId xmlns:a16="http://schemas.microsoft.com/office/drawing/2014/main" id="{25A010AE-715C-7896-1837-DAEDCF181CC0}"/>
              </a:ext>
            </a:extLst>
          </p:cNvPr>
          <p:cNvPicPr>
            <a:picLocks noChangeAspect="1"/>
          </p:cNvPicPr>
          <p:nvPr/>
        </p:nvPicPr>
        <p:blipFill>
          <a:blip r:embed="rId2"/>
          <a:stretch>
            <a:fillRect/>
          </a:stretch>
        </p:blipFill>
        <p:spPr>
          <a:xfrm>
            <a:off x="193177" y="2459465"/>
            <a:ext cx="3408512" cy="1933395"/>
          </a:xfrm>
          <a:prstGeom prst="rect">
            <a:avLst/>
          </a:prstGeom>
        </p:spPr>
      </p:pic>
      <p:graphicFrame>
        <p:nvGraphicFramePr>
          <p:cNvPr id="2" name="Table 2">
            <a:extLst>
              <a:ext uri="{FF2B5EF4-FFF2-40B4-BE49-F238E27FC236}">
                <a16:creationId xmlns:a16="http://schemas.microsoft.com/office/drawing/2014/main" id="{4B0179F1-7A88-EB4D-8B6A-D631D42F9A89}"/>
              </a:ext>
            </a:extLst>
          </p:cNvPr>
          <p:cNvGraphicFramePr>
            <a:graphicFrameLocks noGrp="1"/>
          </p:cNvGraphicFramePr>
          <p:nvPr>
            <p:extLst>
              <p:ext uri="{D42A27DB-BD31-4B8C-83A1-F6EECF244321}">
                <p14:modId xmlns:p14="http://schemas.microsoft.com/office/powerpoint/2010/main" val="318705964"/>
              </p:ext>
            </p:extLst>
          </p:nvPr>
        </p:nvGraphicFramePr>
        <p:xfrm>
          <a:off x="3807715" y="946927"/>
          <a:ext cx="8168632" cy="5120640"/>
        </p:xfrm>
        <a:graphic>
          <a:graphicData uri="http://schemas.openxmlformats.org/drawingml/2006/table">
            <a:tbl>
              <a:tblPr firstRow="1" bandRow="1">
                <a:tableStyleId>{5940675A-B579-460E-94D1-54222C63F5DA}</a:tableStyleId>
              </a:tblPr>
              <a:tblGrid>
                <a:gridCol w="1854868">
                  <a:extLst>
                    <a:ext uri="{9D8B030D-6E8A-4147-A177-3AD203B41FA5}">
                      <a16:colId xmlns:a16="http://schemas.microsoft.com/office/drawing/2014/main" val="548086829"/>
                    </a:ext>
                  </a:extLst>
                </a:gridCol>
                <a:gridCol w="3095625">
                  <a:extLst>
                    <a:ext uri="{9D8B030D-6E8A-4147-A177-3AD203B41FA5}">
                      <a16:colId xmlns:a16="http://schemas.microsoft.com/office/drawing/2014/main" val="1478927347"/>
                    </a:ext>
                  </a:extLst>
                </a:gridCol>
                <a:gridCol w="3218139">
                  <a:extLst>
                    <a:ext uri="{9D8B030D-6E8A-4147-A177-3AD203B41FA5}">
                      <a16:colId xmlns:a16="http://schemas.microsoft.com/office/drawing/2014/main" val="3064375123"/>
                    </a:ext>
                  </a:extLst>
                </a:gridCol>
              </a:tblGrid>
              <a:tr h="370840">
                <a:tc>
                  <a:txBody>
                    <a:bodyPr/>
                    <a:lstStyle/>
                    <a:p>
                      <a:r>
                        <a:rPr lang="en-GB" sz="2000" b="1" dirty="0">
                          <a:latin typeface="Calibri"/>
                        </a:rPr>
                        <a:t>Bird </a:t>
                      </a:r>
                    </a:p>
                  </a:txBody>
                  <a:tcPr/>
                </a:tc>
                <a:tc>
                  <a:txBody>
                    <a:bodyPr/>
                    <a:lstStyle/>
                    <a:p>
                      <a:r>
                        <a:rPr lang="en-GB" sz="2000" b="1" dirty="0">
                          <a:latin typeface="Calibri"/>
                        </a:rPr>
                        <a:t>Estimate </a:t>
                      </a:r>
                    </a:p>
                  </a:txBody>
                  <a:tcPr/>
                </a:tc>
                <a:tc>
                  <a:txBody>
                    <a:bodyPr/>
                    <a:lstStyle/>
                    <a:p>
                      <a:pPr lvl="0">
                        <a:buNone/>
                      </a:pPr>
                      <a:r>
                        <a:rPr lang="en-GB" sz="2000" b="1" dirty="0">
                          <a:latin typeface="Calibri"/>
                        </a:rPr>
                        <a:t>Count</a:t>
                      </a:r>
                    </a:p>
                  </a:txBody>
                  <a:tcPr/>
                </a:tc>
                <a:extLst>
                  <a:ext uri="{0D108BD9-81ED-4DB2-BD59-A6C34878D82A}">
                    <a16:rowId xmlns:a16="http://schemas.microsoft.com/office/drawing/2014/main" val="2602024015"/>
                  </a:ext>
                </a:extLst>
              </a:tr>
              <a:tr h="370840">
                <a:tc>
                  <a:txBody>
                    <a:bodyPr/>
                    <a:lstStyle/>
                    <a:p>
                      <a:r>
                        <a:rPr lang="en-GB" sz="2000" b="1" dirty="0">
                          <a:latin typeface="Calibri"/>
                        </a:rPr>
                        <a:t>Northern Cardinal </a:t>
                      </a: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2250363468"/>
                  </a:ext>
                </a:extLst>
              </a:tr>
              <a:tr h="370840">
                <a:tc>
                  <a:txBody>
                    <a:bodyPr/>
                    <a:lstStyle/>
                    <a:p>
                      <a:r>
                        <a:rPr lang="en-GB" sz="2000" b="1" dirty="0">
                          <a:latin typeface="Calibri"/>
                        </a:rPr>
                        <a:t>Blue jay </a:t>
                      </a: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3213027072"/>
                  </a:ext>
                </a:extLst>
              </a:tr>
              <a:tr h="370840">
                <a:tc>
                  <a:txBody>
                    <a:bodyPr/>
                    <a:lstStyle/>
                    <a:p>
                      <a:r>
                        <a:rPr lang="en-GB" sz="2000" b="1" dirty="0">
                          <a:latin typeface="Calibri"/>
                        </a:rPr>
                        <a:t>American Goldfinch </a:t>
                      </a:r>
                      <a:endParaRPr lang="en-US" sz="2000" b="1" dirty="0">
                        <a:latin typeface="Calibri"/>
                      </a:endParaRP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1618141547"/>
                  </a:ext>
                </a:extLst>
              </a:tr>
              <a:tr h="370840">
                <a:tc>
                  <a:txBody>
                    <a:bodyPr/>
                    <a:lstStyle/>
                    <a:p>
                      <a:r>
                        <a:rPr lang="en-GB" sz="2000" b="1" dirty="0">
                          <a:latin typeface="Calibri"/>
                        </a:rPr>
                        <a:t>Chickadee</a:t>
                      </a: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306934226"/>
                  </a:ext>
                </a:extLst>
              </a:tr>
              <a:tr h="370840">
                <a:tc>
                  <a:txBody>
                    <a:bodyPr/>
                    <a:lstStyle/>
                    <a:p>
                      <a:r>
                        <a:rPr lang="en-GB" sz="2000" b="1" dirty="0">
                          <a:latin typeface="Calibri"/>
                        </a:rPr>
                        <a:t>Nuthatch</a:t>
                      </a: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2662195943"/>
                  </a:ext>
                </a:extLst>
              </a:tr>
              <a:tr h="370840">
                <a:tc>
                  <a:txBody>
                    <a:bodyPr/>
                    <a:lstStyle/>
                    <a:p>
                      <a:r>
                        <a:rPr lang="en-GB" sz="2000" b="1" dirty="0">
                          <a:latin typeface="Calibri"/>
                        </a:rPr>
                        <a:t>Ruffed Grouse </a:t>
                      </a: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3289022602"/>
                  </a:ext>
                </a:extLst>
              </a:tr>
              <a:tr h="370840">
                <a:tc>
                  <a:txBody>
                    <a:bodyPr/>
                    <a:lstStyle/>
                    <a:p>
                      <a:r>
                        <a:rPr lang="en-CA" sz="1800" b="1" kern="1200" dirty="0">
                          <a:solidFill>
                            <a:schemeClr val="tx1"/>
                          </a:solidFill>
                          <a:effectLst/>
                          <a:latin typeface="+mn-lt"/>
                          <a:ea typeface="+mn-ea"/>
                          <a:cs typeface="+mn-cs"/>
                        </a:rPr>
                        <a:t>Cedar    Waxwing</a:t>
                      </a:r>
                      <a:endParaRPr lang="en-US" sz="1800" kern="1200" dirty="0">
                        <a:solidFill>
                          <a:schemeClr val="tx1"/>
                        </a:solidFill>
                        <a:effectLst/>
                        <a:latin typeface="+mn-lt"/>
                        <a:ea typeface="+mn-ea"/>
                        <a:cs typeface="+mn-cs"/>
                      </a:endParaRPr>
                    </a:p>
                  </a:txBody>
                  <a:tcPr/>
                </a:tc>
                <a:tc>
                  <a:txBody>
                    <a:bodyPr/>
                    <a:lstStyle/>
                    <a:p>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1073354646"/>
                  </a:ext>
                </a:extLst>
              </a:tr>
              <a:tr h="370839">
                <a:tc>
                  <a:txBody>
                    <a:bodyPr/>
                    <a:lstStyle/>
                    <a:p>
                      <a:pPr lvl="0">
                        <a:buNone/>
                      </a:pPr>
                      <a:r>
                        <a:rPr lang="en-GB" sz="2000" b="1" dirty="0">
                          <a:latin typeface="Calibri"/>
                        </a:rPr>
                        <a:t>Redpoll</a:t>
                      </a:r>
                    </a:p>
                  </a:txBody>
                  <a:tcPr/>
                </a:tc>
                <a:tc>
                  <a:txBody>
                    <a:bodyPr/>
                    <a:lstStyle/>
                    <a:p>
                      <a:pPr lvl="0">
                        <a:buNone/>
                      </a:pPr>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3640176513"/>
                  </a:ext>
                </a:extLst>
              </a:tr>
              <a:tr h="370839">
                <a:tc>
                  <a:txBody>
                    <a:bodyPr/>
                    <a:lstStyle/>
                    <a:p>
                      <a:pPr lvl="0">
                        <a:buNone/>
                      </a:pPr>
                      <a:r>
                        <a:rPr lang="en-GB" sz="2000" b="1" dirty="0">
                          <a:latin typeface="Calibri"/>
                        </a:rPr>
                        <a:t>Downy Woodpecker </a:t>
                      </a:r>
                    </a:p>
                  </a:txBody>
                  <a:tcPr/>
                </a:tc>
                <a:tc>
                  <a:txBody>
                    <a:bodyPr/>
                    <a:lstStyle/>
                    <a:p>
                      <a:pPr lvl="0">
                        <a:buNone/>
                      </a:pPr>
                      <a:endParaRPr lang="en-GB" sz="2000" b="1" dirty="0">
                        <a:latin typeface="Calibri"/>
                      </a:endParaRPr>
                    </a:p>
                  </a:txBody>
                  <a:tcPr/>
                </a:tc>
                <a:tc>
                  <a:txBody>
                    <a:bodyPr/>
                    <a:lstStyle/>
                    <a:p>
                      <a:pPr lvl="0">
                        <a:buNone/>
                      </a:pPr>
                      <a:endParaRPr lang="en-GB" sz="2000" b="1" dirty="0">
                        <a:latin typeface="Calibri"/>
                      </a:endParaRPr>
                    </a:p>
                  </a:txBody>
                  <a:tcPr/>
                </a:tc>
                <a:extLst>
                  <a:ext uri="{0D108BD9-81ED-4DB2-BD59-A6C34878D82A}">
                    <a16:rowId xmlns:a16="http://schemas.microsoft.com/office/drawing/2014/main" val="2250238745"/>
                  </a:ext>
                </a:extLst>
              </a:tr>
            </a:tbl>
          </a:graphicData>
        </a:graphic>
      </p:graphicFrame>
    </p:spTree>
    <p:extLst>
      <p:ext uri="{BB962C8B-B14F-4D97-AF65-F5344CB8AC3E}">
        <p14:creationId xmlns:p14="http://schemas.microsoft.com/office/powerpoint/2010/main" val="238454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DDC15F-DDC9-72EA-6DDD-C35B4BA99D89}"/>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2739E743-D1EB-0C4E-3B46-74B8B6E57154}"/>
              </a:ext>
            </a:extLst>
          </p:cNvPr>
          <p:cNvSpPr>
            <a:spLocks noGrp="1"/>
          </p:cNvSpPr>
          <p:nvPr>
            <p:ph type="sldNum" sz="quarter" idx="12"/>
          </p:nvPr>
        </p:nvSpPr>
        <p:spPr/>
        <p:txBody>
          <a:bodyPr/>
          <a:lstStyle/>
          <a:p>
            <a:fld id="{361E80C7-7A87-F942-9D01-D968A65117DD}" type="slidenum">
              <a:rPr lang="en-US" smtClean="0"/>
              <a:t>13</a:t>
            </a:fld>
            <a:endParaRPr lang="en-US"/>
          </a:p>
        </p:txBody>
      </p:sp>
      <p:sp>
        <p:nvSpPr>
          <p:cNvPr id="5" name="TextBox 4">
            <a:extLst>
              <a:ext uri="{FF2B5EF4-FFF2-40B4-BE49-F238E27FC236}">
                <a16:creationId xmlns:a16="http://schemas.microsoft.com/office/drawing/2014/main" id="{DB1EE92B-BF25-0B86-E789-3B75DBDC1529}"/>
              </a:ext>
            </a:extLst>
          </p:cNvPr>
          <p:cNvSpPr txBox="1"/>
          <p:nvPr/>
        </p:nvSpPr>
        <p:spPr>
          <a:xfrm>
            <a:off x="1109609" y="964222"/>
            <a:ext cx="9287838" cy="4929555"/>
          </a:xfrm>
          <a:prstGeom prst="rect">
            <a:avLst/>
          </a:prstGeom>
          <a:noFill/>
        </p:spPr>
        <p:txBody>
          <a:bodyPr wrap="square">
            <a:spAutoFit/>
          </a:bodyPr>
          <a:lstStyle/>
          <a:p>
            <a:pPr marL="0"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CA" sz="2800" dirty="0">
                <a:effectLst/>
                <a:latin typeface="Calibri" panose="020F0502020204030204" pitchFamily="34" charset="0"/>
                <a:ea typeface="Times New Roman" panose="02020603050405020304" pitchFamily="18" charset="0"/>
                <a:cs typeface="Calibri" panose="020F0502020204030204" pitchFamily="34" charset="0"/>
              </a:rPr>
              <a:t>How can we support the birds in our area that stay here all winter? How will I know what to feed </a:t>
            </a:r>
            <a:r>
              <a:rPr lang="en-CA" sz="2800" dirty="0">
                <a:latin typeface="Calibri" panose="020F0502020204030204" pitchFamily="34" charset="0"/>
                <a:cs typeface="Calibri" panose="020F0502020204030204" pitchFamily="34" charset="0"/>
              </a:rPr>
              <a:t>each</a:t>
            </a:r>
            <a:r>
              <a:rPr lang="en-CA" sz="2800" dirty="0">
                <a:effectLst/>
                <a:latin typeface="Calibri" panose="020F0502020204030204" pitchFamily="34" charset="0"/>
                <a:ea typeface="Times New Roman" panose="02020603050405020304" pitchFamily="18" charset="0"/>
                <a:cs typeface="Calibri" panose="020F0502020204030204" pitchFamily="34" charset="0"/>
              </a:rPr>
              <a:t> type of bird?</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CA" sz="2800" dirty="0">
                <a:effectLst/>
                <a:latin typeface="Calibri" panose="020F0502020204030204" pitchFamily="34" charset="0"/>
                <a:ea typeface="Times New Roman" panose="02020603050405020304" pitchFamily="18" charset="0"/>
                <a:cs typeface="Calibri" panose="020F0502020204030204" pitchFamily="34" charset="0"/>
              </a:rPr>
              <a:t>Is the bird population increasing or decreasing? How would we find out?</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CA" sz="2800" dirty="0">
                <a:effectLst/>
                <a:latin typeface="Calibri" panose="020F0502020204030204" pitchFamily="34" charset="0"/>
                <a:ea typeface="Times New Roman" panose="02020603050405020304" pitchFamily="18" charset="0"/>
                <a:cs typeface="Calibri" panose="020F0502020204030204" pitchFamily="34" charset="0"/>
              </a:rPr>
              <a:t>Do birds live in a community, or do they live alone? What did we see during our Bird Count Excursion?</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CA" sz="2800" dirty="0">
                <a:effectLst/>
                <a:latin typeface="Calibri" panose="020F0502020204030204" pitchFamily="34" charset="0"/>
                <a:ea typeface="Times New Roman" panose="02020603050405020304" pitchFamily="18" charset="0"/>
                <a:cs typeface="Calibri" panose="020F0502020204030204" pitchFamily="34" charset="0"/>
              </a:rPr>
              <a:t>How can we make sure our birds have enough habitat to survive?</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1800" u="none" strike="noStrike"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Box 6">
            <a:extLst>
              <a:ext uri="{FF2B5EF4-FFF2-40B4-BE49-F238E27FC236}">
                <a16:creationId xmlns:a16="http://schemas.microsoft.com/office/drawing/2014/main" id="{6405B71F-5981-38CB-FCED-7F6939B59715}"/>
              </a:ext>
            </a:extLst>
          </p:cNvPr>
          <p:cNvSpPr txBox="1"/>
          <p:nvPr/>
        </p:nvSpPr>
        <p:spPr>
          <a:xfrm>
            <a:off x="4344257" y="67050"/>
            <a:ext cx="6400800" cy="646331"/>
          </a:xfrm>
          <a:prstGeom prst="rect">
            <a:avLst/>
          </a:prstGeom>
          <a:noFill/>
        </p:spPr>
        <p:txBody>
          <a:bodyPr wrap="square">
            <a:spAutoFit/>
          </a:bodyPr>
          <a:lstStyle/>
          <a:p>
            <a:pPr marL="0" marR="0">
              <a:spcBef>
                <a:spcPts val="0"/>
              </a:spcBef>
              <a:spcAft>
                <a:spcPts val="0"/>
              </a:spcAft>
            </a:pPr>
            <a:r>
              <a:rPr lang="en-CA" sz="3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DISCUSSION</a:t>
            </a:r>
            <a:endParaRPr lang="en-US" sz="3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37680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BA95E8-2DAD-4668-5FD1-31283A803C4D}"/>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F647555A-E619-2453-396D-139B6F2A6CA1}"/>
              </a:ext>
            </a:extLst>
          </p:cNvPr>
          <p:cNvSpPr>
            <a:spLocks noGrp="1"/>
          </p:cNvSpPr>
          <p:nvPr>
            <p:ph type="sldNum" sz="quarter" idx="12"/>
          </p:nvPr>
        </p:nvSpPr>
        <p:spPr/>
        <p:txBody>
          <a:bodyPr/>
          <a:lstStyle/>
          <a:p>
            <a:fld id="{361E80C7-7A87-F942-9D01-D968A65117DD}" type="slidenum">
              <a:rPr lang="en-US" smtClean="0"/>
              <a:t>14</a:t>
            </a:fld>
            <a:endParaRPr lang="en-US"/>
          </a:p>
        </p:txBody>
      </p:sp>
      <p:sp>
        <p:nvSpPr>
          <p:cNvPr id="5" name="TextBox 4">
            <a:extLst>
              <a:ext uri="{FF2B5EF4-FFF2-40B4-BE49-F238E27FC236}">
                <a16:creationId xmlns:a16="http://schemas.microsoft.com/office/drawing/2014/main" id="{5392BCBA-90F2-E367-A2C9-F0A02B1A35D0}"/>
              </a:ext>
            </a:extLst>
          </p:cNvPr>
          <p:cNvSpPr txBox="1"/>
          <p:nvPr/>
        </p:nvSpPr>
        <p:spPr>
          <a:xfrm>
            <a:off x="1571946" y="3092522"/>
            <a:ext cx="9421402" cy="2954655"/>
          </a:xfrm>
          <a:prstGeom prst="rect">
            <a:avLst/>
          </a:prstGeom>
          <a:noFill/>
        </p:spPr>
        <p:txBody>
          <a:bodyPr wrap="square">
            <a:spAutoFit/>
          </a:bodyPr>
          <a:lstStyle/>
          <a:p>
            <a:pPr marL="514350" marR="0" indent="-514350">
              <a:spcBef>
                <a:spcPts val="0"/>
              </a:spcBef>
              <a:spcAft>
                <a:spcPts val="0"/>
              </a:spcAft>
              <a:buAutoNum type="arabicParenR"/>
            </a:pPr>
            <a:r>
              <a:rPr lang="en-CA" sz="2800" dirty="0">
                <a:effectLst/>
                <a:latin typeface="Calibri" panose="020F0502020204030204" pitchFamily="34" charset="0"/>
                <a:ea typeface="Times New Roman" panose="02020603050405020304" pitchFamily="18" charset="0"/>
                <a:cs typeface="Calibri" panose="020F0502020204030204" pitchFamily="34" charset="0"/>
              </a:rPr>
              <a:t>How does your count information support birds? Name two ways. </a:t>
            </a:r>
          </a:p>
          <a:p>
            <a:pPr marL="514350" marR="0" indent="-514350">
              <a:spcBef>
                <a:spcPts val="0"/>
              </a:spcBef>
              <a:spcAft>
                <a:spcPts val="0"/>
              </a:spcAft>
              <a:buAutoNum type="arabicParenR"/>
            </a:pP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2800" dirty="0">
                <a:effectLst/>
                <a:latin typeface="Calibri" panose="020F0502020204030204" pitchFamily="34" charset="0"/>
                <a:ea typeface="Times New Roman" panose="02020603050405020304" pitchFamily="18" charset="0"/>
                <a:cs typeface="Calibri" panose="020F0502020204030204" pitchFamily="34" charset="0"/>
              </a:rPr>
              <a:t>2Using the Government of Canada’s species at risk public registry, list two species of birds in your area that are now on the “Species at Risk” list.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CA" sz="1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Species search - Species at risk registry (canada.ca)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17308C57-D026-6505-4AD8-7DC4CAD2393C}"/>
              </a:ext>
            </a:extLst>
          </p:cNvPr>
          <p:cNvPicPr>
            <a:picLocks noChangeAspect="1"/>
          </p:cNvPicPr>
          <p:nvPr/>
        </p:nvPicPr>
        <p:blipFill rotWithShape="1">
          <a:blip r:embed="rId3"/>
          <a:srcRect l="-4523" t="72009" r="1939" b="9519"/>
          <a:stretch/>
        </p:blipFill>
        <p:spPr>
          <a:xfrm>
            <a:off x="0" y="902328"/>
            <a:ext cx="12192000" cy="2179919"/>
          </a:xfrm>
          <a:prstGeom prst="rect">
            <a:avLst/>
          </a:prstGeom>
          <a:ln>
            <a:noFill/>
          </a:ln>
          <a:effectLst>
            <a:softEdge rad="201778"/>
          </a:effectLst>
        </p:spPr>
      </p:pic>
      <p:sp>
        <p:nvSpPr>
          <p:cNvPr id="7" name="TextBox 6">
            <a:extLst>
              <a:ext uri="{FF2B5EF4-FFF2-40B4-BE49-F238E27FC236}">
                <a16:creationId xmlns:a16="http://schemas.microsoft.com/office/drawing/2014/main" id="{8E4B86E4-2E3F-BFBB-C9E8-0B32722467E2}"/>
              </a:ext>
            </a:extLst>
          </p:cNvPr>
          <p:cNvSpPr txBox="1"/>
          <p:nvPr/>
        </p:nvSpPr>
        <p:spPr>
          <a:xfrm>
            <a:off x="129998" y="96177"/>
            <a:ext cx="11882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solidFill>
                  <a:schemeClr val="bg1"/>
                </a:solidFill>
                <a:latin typeface="Calibri"/>
                <a:cs typeface="Arial"/>
              </a:rPr>
              <a:t>After: Why Count the Birds? </a:t>
            </a:r>
          </a:p>
        </p:txBody>
      </p:sp>
    </p:spTree>
    <p:extLst>
      <p:ext uri="{BB962C8B-B14F-4D97-AF65-F5344CB8AC3E}">
        <p14:creationId xmlns:p14="http://schemas.microsoft.com/office/powerpoint/2010/main" val="234106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E254F0-34C0-07C7-CECE-85CA52019405}"/>
              </a:ext>
            </a:extLst>
          </p:cNvPr>
          <p:cNvSpPr txBox="1"/>
          <p:nvPr/>
        </p:nvSpPr>
        <p:spPr>
          <a:xfrm>
            <a:off x="3769894" y="72690"/>
            <a:ext cx="52671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dirty="0">
                <a:solidFill>
                  <a:schemeClr val="bg1"/>
                </a:solidFill>
                <a:latin typeface="Calibri"/>
                <a:cs typeface="Arial"/>
              </a:rPr>
              <a:t>Designing a Holiday Card </a:t>
            </a:r>
            <a:endParaRPr lang="en-GB" sz="3600" dirty="0">
              <a:solidFill>
                <a:schemeClr val="bg1"/>
              </a:solidFill>
              <a:latin typeface="Calibri"/>
              <a:cs typeface="Calibri"/>
            </a:endParaRPr>
          </a:p>
        </p:txBody>
      </p:sp>
      <p:sp>
        <p:nvSpPr>
          <p:cNvPr id="5" name="TextBox 4">
            <a:extLst>
              <a:ext uri="{FF2B5EF4-FFF2-40B4-BE49-F238E27FC236}">
                <a16:creationId xmlns:a16="http://schemas.microsoft.com/office/drawing/2014/main" id="{195F8064-C0F9-7A0D-77ED-494A50B8B6A3}"/>
              </a:ext>
            </a:extLst>
          </p:cNvPr>
          <p:cNvSpPr txBox="1"/>
          <p:nvPr/>
        </p:nvSpPr>
        <p:spPr>
          <a:xfrm>
            <a:off x="784133" y="1120298"/>
            <a:ext cx="1061912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CA" sz="2800" dirty="0">
                <a:latin typeface="Calibri"/>
                <a:ea typeface="+mn-lt"/>
                <a:cs typeface="+mn-lt"/>
              </a:rPr>
              <a:t>Goal: To create a holiday card and information package to explain the Holiday Season Bird count</a:t>
            </a:r>
            <a:r>
              <a:rPr lang="en-CA" sz="2400" dirty="0">
                <a:latin typeface="Calibri"/>
                <a:ea typeface="+mn-lt"/>
                <a:cs typeface="+mn-lt"/>
              </a:rPr>
              <a:t>. </a:t>
            </a:r>
            <a:endParaRPr lang="en-GB" sz="2400" dirty="0">
              <a:latin typeface="Calibri"/>
              <a:ea typeface="+mn-lt"/>
              <a:cs typeface="+mn-lt"/>
            </a:endParaRPr>
          </a:p>
          <a:p>
            <a:pPr algn="ctr"/>
            <a:endParaRPr lang="en-CA" sz="2400" dirty="0">
              <a:latin typeface="Calibri"/>
              <a:ea typeface="+mn-lt"/>
              <a:cs typeface="+mn-lt"/>
            </a:endParaRPr>
          </a:p>
        </p:txBody>
      </p:sp>
      <p:sp>
        <p:nvSpPr>
          <p:cNvPr id="2" name="TextBox 1">
            <a:extLst>
              <a:ext uri="{FF2B5EF4-FFF2-40B4-BE49-F238E27FC236}">
                <a16:creationId xmlns:a16="http://schemas.microsoft.com/office/drawing/2014/main" id="{738BDF13-64A8-B874-AD9E-3407133C93E7}"/>
              </a:ext>
            </a:extLst>
          </p:cNvPr>
          <p:cNvSpPr txBox="1"/>
          <p:nvPr/>
        </p:nvSpPr>
        <p:spPr>
          <a:xfrm>
            <a:off x="784133" y="2205682"/>
            <a:ext cx="6449875"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800" dirty="0">
                <a:latin typeface="Calibri"/>
                <a:cs typeface="Segoe UI"/>
              </a:rPr>
              <a:t>Instructions: </a:t>
            </a:r>
            <a:r>
              <a:rPr lang="en-GB" sz="2800" dirty="0">
                <a:latin typeface="Calibri"/>
                <a:cs typeface="Segoe UI"/>
              </a:rPr>
              <a:t> </a:t>
            </a:r>
            <a:r>
              <a:rPr lang="en-US" sz="2800" dirty="0">
                <a:latin typeface="Calibri"/>
                <a:cs typeface="Segoe UI"/>
              </a:rPr>
              <a:t>​</a:t>
            </a:r>
          </a:p>
          <a:p>
            <a:endParaRPr lang="en-US" sz="2800" dirty="0">
              <a:latin typeface="Calibri"/>
              <a:cs typeface="Segoe UI"/>
            </a:endParaRPr>
          </a:p>
          <a:p>
            <a:r>
              <a:rPr lang="en-CA" sz="2800" dirty="0">
                <a:latin typeface="Calibri"/>
                <a:cs typeface="Segoe UI"/>
              </a:rPr>
              <a:t>You have made a bird counting invitation package for your family members. In it is all the information you need to go on a bird counting adventure. You will select the location and time with your family members</a:t>
            </a:r>
            <a:r>
              <a:rPr lang="en-CA" sz="2400" dirty="0">
                <a:latin typeface="Calibri"/>
                <a:cs typeface="Segoe UI"/>
              </a:rPr>
              <a:t>.</a:t>
            </a:r>
            <a:r>
              <a:rPr lang="en-GB" sz="2400" dirty="0">
                <a:latin typeface="Calibri"/>
                <a:cs typeface="Segoe UI"/>
              </a:rPr>
              <a:t> </a:t>
            </a:r>
          </a:p>
        </p:txBody>
      </p:sp>
      <p:pic>
        <p:nvPicPr>
          <p:cNvPr id="7" name="Picture 6" descr="A picture containing text, queen, computer, picture frame&#10;&#10;Description automatically generated">
            <a:extLst>
              <a:ext uri="{FF2B5EF4-FFF2-40B4-BE49-F238E27FC236}">
                <a16:creationId xmlns:a16="http://schemas.microsoft.com/office/drawing/2014/main" id="{1F5288A6-AD86-218C-6D6A-5D6E7C1F4B2C}"/>
              </a:ext>
            </a:extLst>
          </p:cNvPr>
          <p:cNvPicPr>
            <a:picLocks noChangeAspect="1"/>
          </p:cNvPicPr>
          <p:nvPr/>
        </p:nvPicPr>
        <p:blipFill>
          <a:blip r:embed="rId2"/>
          <a:stretch>
            <a:fillRect/>
          </a:stretch>
        </p:blipFill>
        <p:spPr>
          <a:xfrm>
            <a:off x="7460262" y="2347474"/>
            <a:ext cx="4051300" cy="2959100"/>
          </a:xfrm>
          <a:prstGeom prst="rect">
            <a:avLst/>
          </a:prstGeom>
          <a:ln w="63500">
            <a:solidFill>
              <a:srgbClr val="00B050"/>
            </a:solidFill>
          </a:ln>
        </p:spPr>
      </p:pic>
    </p:spTree>
    <p:extLst>
      <p:ext uri="{BB962C8B-B14F-4D97-AF65-F5344CB8AC3E}">
        <p14:creationId xmlns:p14="http://schemas.microsoft.com/office/powerpoint/2010/main" val="152296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393E0-6A76-26E2-9632-03EE063613F4}"/>
              </a:ext>
            </a:extLst>
          </p:cNvPr>
          <p:cNvSpPr txBox="1"/>
          <p:nvPr/>
        </p:nvSpPr>
        <p:spPr>
          <a:xfrm>
            <a:off x="2218321" y="18799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15458F0E-6A30-DF22-317E-E42FCED261C4}"/>
              </a:ext>
            </a:extLst>
          </p:cNvPr>
          <p:cNvSpPr txBox="1"/>
          <p:nvPr/>
        </p:nvSpPr>
        <p:spPr>
          <a:xfrm>
            <a:off x="4662236" y="100263"/>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725BBD74-4257-25AE-3B30-53A2C057ADFA}"/>
              </a:ext>
            </a:extLst>
          </p:cNvPr>
          <p:cNvSpPr txBox="1"/>
          <p:nvPr/>
        </p:nvSpPr>
        <p:spPr>
          <a:xfrm>
            <a:off x="4185986" y="43865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228CDCDF-079C-1068-1BC9-3C1A426C05C5}"/>
              </a:ext>
            </a:extLst>
          </p:cNvPr>
          <p:cNvSpPr txBox="1"/>
          <p:nvPr/>
        </p:nvSpPr>
        <p:spPr>
          <a:xfrm>
            <a:off x="129998" y="96177"/>
            <a:ext cx="11882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solidFill>
                  <a:schemeClr val="bg1"/>
                </a:solidFill>
                <a:latin typeface="Calibri"/>
                <a:cs typeface="Arial"/>
              </a:rPr>
              <a:t>Holiday Card Checklist </a:t>
            </a:r>
          </a:p>
        </p:txBody>
      </p:sp>
      <p:graphicFrame>
        <p:nvGraphicFramePr>
          <p:cNvPr id="6" name="Table 9">
            <a:extLst>
              <a:ext uri="{FF2B5EF4-FFF2-40B4-BE49-F238E27FC236}">
                <a16:creationId xmlns:a16="http://schemas.microsoft.com/office/drawing/2014/main" id="{C1B76962-B7AA-F387-1E70-07F28DAC803C}"/>
              </a:ext>
            </a:extLst>
          </p:cNvPr>
          <p:cNvGraphicFramePr>
            <a:graphicFrameLocks noGrp="1"/>
          </p:cNvGraphicFramePr>
          <p:nvPr>
            <p:extLst>
              <p:ext uri="{D42A27DB-BD31-4B8C-83A1-F6EECF244321}">
                <p14:modId xmlns:p14="http://schemas.microsoft.com/office/powerpoint/2010/main" val="535591762"/>
              </p:ext>
            </p:extLst>
          </p:nvPr>
        </p:nvGraphicFramePr>
        <p:xfrm>
          <a:off x="2316078" y="2245894"/>
          <a:ext cx="7751807" cy="2955204"/>
        </p:xfrm>
        <a:graphic>
          <a:graphicData uri="http://schemas.openxmlformats.org/drawingml/2006/table">
            <a:tbl>
              <a:tblPr firstRow="1" bandRow="1">
                <a:tableStyleId>{5940675A-B579-460E-94D1-54222C63F5DA}</a:tableStyleId>
              </a:tblPr>
              <a:tblGrid>
                <a:gridCol w="5072783">
                  <a:extLst>
                    <a:ext uri="{9D8B030D-6E8A-4147-A177-3AD203B41FA5}">
                      <a16:colId xmlns:a16="http://schemas.microsoft.com/office/drawing/2014/main" val="1521611734"/>
                    </a:ext>
                  </a:extLst>
                </a:gridCol>
                <a:gridCol w="2679024">
                  <a:extLst>
                    <a:ext uri="{9D8B030D-6E8A-4147-A177-3AD203B41FA5}">
                      <a16:colId xmlns:a16="http://schemas.microsoft.com/office/drawing/2014/main" val="1574702810"/>
                    </a:ext>
                  </a:extLst>
                </a:gridCol>
              </a:tblGrid>
              <a:tr h="484715">
                <a:tc>
                  <a:txBody>
                    <a:bodyPr/>
                    <a:lstStyle/>
                    <a:p>
                      <a:r>
                        <a:rPr lang="en-GB" sz="2000" b="1" dirty="0">
                          <a:latin typeface="Calibri"/>
                        </a:rPr>
                        <a:t>List of Items </a:t>
                      </a:r>
                    </a:p>
                  </a:txBody>
                  <a:tcPr/>
                </a:tc>
                <a:tc>
                  <a:txBody>
                    <a:bodyPr/>
                    <a:lstStyle/>
                    <a:p>
                      <a:r>
                        <a:rPr lang="en-GB" sz="2000" b="1" dirty="0">
                          <a:latin typeface="Calibri"/>
                        </a:rPr>
                        <a:t>My Rating </a:t>
                      </a:r>
                    </a:p>
                  </a:txBody>
                  <a:tcPr/>
                </a:tc>
                <a:extLst>
                  <a:ext uri="{0D108BD9-81ED-4DB2-BD59-A6C34878D82A}">
                    <a16:rowId xmlns:a16="http://schemas.microsoft.com/office/drawing/2014/main" val="2810048094"/>
                  </a:ext>
                </a:extLst>
              </a:tr>
              <a:tr h="484715">
                <a:tc>
                  <a:txBody>
                    <a:bodyPr/>
                    <a:lstStyle/>
                    <a:p>
                      <a:r>
                        <a:rPr lang="en-GB" sz="2000" dirty="0">
                          <a:latin typeface="Calibri"/>
                        </a:rPr>
                        <a:t>Decorative Card with Holiday Theme </a:t>
                      </a:r>
                    </a:p>
                  </a:txBody>
                  <a:tcPr/>
                </a:tc>
                <a:tc>
                  <a:txBody>
                    <a:bodyPr/>
                    <a:lstStyle/>
                    <a:p>
                      <a:pPr lvl="0">
                        <a:buNone/>
                      </a:pPr>
                      <a:r>
                        <a:rPr lang="en-GB" sz="2000" b="0" i="0" u="none" strike="noStrike" noProof="0" dirty="0">
                          <a:latin typeface="Calibri"/>
                        </a:rPr>
                        <a:t>1     2     3     4</a:t>
                      </a:r>
                      <a:endParaRPr lang="en-US" sz="2000" dirty="0">
                        <a:latin typeface="Calibri"/>
                      </a:endParaRPr>
                    </a:p>
                  </a:txBody>
                  <a:tcPr/>
                </a:tc>
                <a:extLst>
                  <a:ext uri="{0D108BD9-81ED-4DB2-BD59-A6C34878D82A}">
                    <a16:rowId xmlns:a16="http://schemas.microsoft.com/office/drawing/2014/main" val="2162169940"/>
                  </a:ext>
                </a:extLst>
              </a:tr>
              <a:tr h="1985774">
                <a:tc>
                  <a:txBody>
                    <a:bodyPr/>
                    <a:lstStyle/>
                    <a:p>
                      <a:r>
                        <a:rPr lang="en-GB" sz="2000" dirty="0">
                          <a:latin typeface="Calibri"/>
                        </a:rPr>
                        <a:t>Information about </a:t>
                      </a:r>
                      <a:r>
                        <a:rPr lang="en-GB" sz="2000" b="0" i="0" u="none" strike="noStrike" noProof="0" dirty="0">
                          <a:latin typeface="Calibri"/>
                        </a:rPr>
                        <a:t>“Counting Birds” </a:t>
                      </a:r>
                    </a:p>
                    <a:p>
                      <a:pPr marL="342900" lvl="0" indent="-342900">
                        <a:buClr>
                          <a:srgbClr val="000000"/>
                        </a:buClr>
                        <a:buFont typeface="Arial,Sans-Serif"/>
                        <a:buChar char="•"/>
                      </a:pPr>
                      <a:r>
                        <a:rPr lang="en-GB" sz="2000" b="0" i="0" u="none" strike="noStrike" noProof="0" dirty="0">
                          <a:latin typeface="Calibri"/>
                        </a:rPr>
                        <a:t>“Winter Birds of Canada” sheet </a:t>
                      </a:r>
                      <a:endParaRPr lang="en-US" sz="2000" b="0" i="0" u="none" strike="noStrike" noProof="0" dirty="0">
                        <a:latin typeface="Calibri"/>
                      </a:endParaRPr>
                    </a:p>
                    <a:p>
                      <a:pPr marL="342900" lvl="0" indent="-342900">
                        <a:buClr>
                          <a:srgbClr val="000000"/>
                        </a:buClr>
                        <a:buFont typeface="Arial,Sans-Serif"/>
                        <a:buChar char="•"/>
                      </a:pPr>
                      <a:r>
                        <a:rPr lang="en-GB" sz="2000" b="0" i="0" u="none" strike="noStrike" noProof="0" dirty="0">
                          <a:latin typeface="Calibri"/>
                        </a:rPr>
                        <a:t>“Tally for Bird Counting” sheet to count birds </a:t>
                      </a:r>
                      <a:endParaRPr lang="en-US" sz="2000" b="0" i="0" u="none" strike="noStrike" noProof="0" dirty="0">
                        <a:latin typeface="Calibri"/>
                      </a:endParaRPr>
                    </a:p>
                    <a:p>
                      <a:pPr marL="342900" lvl="0" indent="-342900">
                        <a:buClr>
                          <a:srgbClr val="000000"/>
                        </a:buClr>
                        <a:buFont typeface="Arial,Sans-Serif"/>
                        <a:buChar char="•"/>
                      </a:pPr>
                      <a:r>
                        <a:rPr lang="en-GB" sz="2000" b="0" i="0" u="none" strike="noStrike" noProof="0" dirty="0">
                          <a:latin typeface="Calibri"/>
                        </a:rPr>
                        <a:t>“Why Count Birds” information sheet </a:t>
                      </a:r>
                    </a:p>
                    <a:p>
                      <a:pPr lvl="0">
                        <a:buNone/>
                      </a:pPr>
                      <a:endParaRPr lang="en-GB" sz="2000" dirty="0">
                        <a:latin typeface="Calibri"/>
                      </a:endParaRPr>
                    </a:p>
                  </a:txBody>
                  <a:tcPr/>
                </a:tc>
                <a:tc>
                  <a:txBody>
                    <a:bodyPr/>
                    <a:lstStyle/>
                    <a:p>
                      <a:pPr lvl="0">
                        <a:buNone/>
                      </a:pPr>
                      <a:r>
                        <a:rPr lang="en-GB" sz="2000" b="0" i="0" u="none" strike="noStrike" noProof="0" dirty="0">
                          <a:latin typeface="Calibri"/>
                        </a:rPr>
                        <a:t>1     2     3     4</a:t>
                      </a:r>
                      <a:endParaRPr lang="en-US" sz="2000" dirty="0">
                        <a:latin typeface="Calibri"/>
                      </a:endParaRPr>
                    </a:p>
                  </a:txBody>
                  <a:tcPr/>
                </a:tc>
                <a:extLst>
                  <a:ext uri="{0D108BD9-81ED-4DB2-BD59-A6C34878D82A}">
                    <a16:rowId xmlns:a16="http://schemas.microsoft.com/office/drawing/2014/main" val="3035801939"/>
                  </a:ext>
                </a:extLst>
              </a:tr>
            </a:tbl>
          </a:graphicData>
        </a:graphic>
      </p:graphicFrame>
      <p:pic>
        <p:nvPicPr>
          <p:cNvPr id="12" name="Picture 11" descr="A picture containing light&#10;&#10;Description automatically generated">
            <a:extLst>
              <a:ext uri="{FF2B5EF4-FFF2-40B4-BE49-F238E27FC236}">
                <a16:creationId xmlns:a16="http://schemas.microsoft.com/office/drawing/2014/main" id="{4FFE699D-8EA3-A148-4C7B-3BFA528B9432}"/>
              </a:ext>
            </a:extLst>
          </p:cNvPr>
          <p:cNvPicPr>
            <a:picLocks noChangeAspect="1"/>
          </p:cNvPicPr>
          <p:nvPr/>
        </p:nvPicPr>
        <p:blipFill>
          <a:blip r:embed="rId2"/>
          <a:stretch>
            <a:fillRect/>
          </a:stretch>
        </p:blipFill>
        <p:spPr>
          <a:xfrm>
            <a:off x="-171119" y="2643510"/>
            <a:ext cx="2513933" cy="2121569"/>
          </a:xfrm>
          <a:prstGeom prst="rect">
            <a:avLst/>
          </a:prstGeom>
          <a:ln>
            <a:solidFill>
              <a:srgbClr val="4472C4"/>
            </a:solidFill>
          </a:ln>
          <a:effectLst>
            <a:softEdge rad="244908"/>
          </a:effectLst>
        </p:spPr>
      </p:pic>
      <p:pic>
        <p:nvPicPr>
          <p:cNvPr id="14" name="Picture 13" descr="A picture containing light&#10;&#10;Description automatically generated">
            <a:extLst>
              <a:ext uri="{FF2B5EF4-FFF2-40B4-BE49-F238E27FC236}">
                <a16:creationId xmlns:a16="http://schemas.microsoft.com/office/drawing/2014/main" id="{9C3B93B4-984A-63F8-C7E2-C5E4C89B943D}"/>
              </a:ext>
            </a:extLst>
          </p:cNvPr>
          <p:cNvPicPr>
            <a:picLocks noChangeAspect="1"/>
          </p:cNvPicPr>
          <p:nvPr/>
        </p:nvPicPr>
        <p:blipFill>
          <a:blip r:embed="rId2"/>
          <a:stretch>
            <a:fillRect/>
          </a:stretch>
        </p:blipFill>
        <p:spPr>
          <a:xfrm>
            <a:off x="9897305" y="2434963"/>
            <a:ext cx="2353511" cy="1991226"/>
          </a:xfrm>
          <a:prstGeom prst="rect">
            <a:avLst/>
          </a:prstGeom>
          <a:ln>
            <a:solidFill>
              <a:srgbClr val="4472C4"/>
            </a:solidFill>
          </a:ln>
          <a:effectLst>
            <a:softEdge rad="244908"/>
          </a:effectLst>
        </p:spPr>
      </p:pic>
      <p:sp>
        <p:nvSpPr>
          <p:cNvPr id="15" name="TextBox 14">
            <a:extLst>
              <a:ext uri="{FF2B5EF4-FFF2-40B4-BE49-F238E27FC236}">
                <a16:creationId xmlns:a16="http://schemas.microsoft.com/office/drawing/2014/main" id="{B33C17E5-AC0A-55D5-3C23-F82CAA7FD287}"/>
              </a:ext>
            </a:extLst>
          </p:cNvPr>
          <p:cNvSpPr txBox="1"/>
          <p:nvPr/>
        </p:nvSpPr>
        <p:spPr>
          <a:xfrm>
            <a:off x="222585" y="1044742"/>
            <a:ext cx="1178693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CA" sz="2800" dirty="0">
                <a:latin typeface="Calibri"/>
              </a:rPr>
              <a:t>Use this checklist to make sure you have included all of the sections of the card so your family members can count the birds successfully.</a:t>
            </a:r>
            <a:endParaRPr lang="en-GB" sz="2800" dirty="0">
              <a:latin typeface="Calibri"/>
              <a:cs typeface="Calibri"/>
            </a:endParaRPr>
          </a:p>
        </p:txBody>
      </p:sp>
    </p:spTree>
    <p:extLst>
      <p:ext uri="{BB962C8B-B14F-4D97-AF65-F5344CB8AC3E}">
        <p14:creationId xmlns:p14="http://schemas.microsoft.com/office/powerpoint/2010/main" val="167089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1090C7-C17A-B0DC-9598-08B964C3E138}"/>
              </a:ext>
            </a:extLst>
          </p:cNvPr>
          <p:cNvSpPr txBox="1"/>
          <p:nvPr/>
        </p:nvSpPr>
        <p:spPr>
          <a:xfrm>
            <a:off x="1140492" y="3583828"/>
            <a:ext cx="930492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dirty="0">
                <a:latin typeface="Calibri"/>
                <a:cs typeface="Arial"/>
              </a:rPr>
              <a:t>For more information, please follow this </a:t>
            </a:r>
            <a:r>
              <a:rPr lang="en-GB" sz="3600" dirty="0">
                <a:latin typeface="Calibri"/>
                <a:cs typeface="Arial"/>
                <a:hlinkClick r:id="rId2"/>
              </a:rPr>
              <a:t>link</a:t>
            </a:r>
            <a:r>
              <a:rPr lang="en-GB" sz="3600" dirty="0">
                <a:latin typeface="Calibri"/>
                <a:cs typeface="Arial"/>
              </a:rPr>
              <a:t> to the WILD Spaces online classroom </a:t>
            </a:r>
            <a:endParaRPr lang="en-GB" sz="3600" dirty="0">
              <a:latin typeface="Calibri"/>
              <a:cs typeface="Calibri"/>
            </a:endParaRPr>
          </a:p>
        </p:txBody>
      </p:sp>
      <p:pic>
        <p:nvPicPr>
          <p:cNvPr id="6" name="Picture 2" descr="A picture containing text, insect&#10;&#10;Description automatically generated">
            <a:extLst>
              <a:ext uri="{FF2B5EF4-FFF2-40B4-BE49-F238E27FC236}">
                <a16:creationId xmlns:a16="http://schemas.microsoft.com/office/drawing/2014/main" id="{A9E0190A-5580-0588-C139-9585A5674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9"/>
            <a:ext cx="12192000" cy="294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038078"/>
      </p:ext>
    </p:extLst>
  </p:cSld>
  <p:clrMapOvr>
    <a:masterClrMapping/>
  </p:clrMapOvr>
</p:sld>
</file>

<file path=ppt/theme/theme1.xml><?xml version="1.0" encoding="utf-8"?>
<a:theme xmlns:a="http://schemas.openxmlformats.org/drawingml/2006/main" name="Federation_PPT_R1">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ederation_PPT_R1">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1ab0dce-f5da-44d5-b9e9-f8ee614323f2">
      <UserInfo>
        <DisplayName>Eneze Baye-Imerion</DisplayName>
        <AccountId>42</AccountId>
        <AccountType/>
      </UserInfo>
    </SharedWithUsers>
    <lcf76f155ced4ddcb4097134ff3c332f xmlns="14e411e1-b3db-463c-8418-fb0734124250">
      <Terms xmlns="http://schemas.microsoft.com/office/infopath/2007/PartnerControls"/>
    </lcf76f155ced4ddcb4097134ff3c332f>
    <Theme xmlns="14e411e1-b3db-463c-8418-fb0734124250" xsi:nil="true"/>
    <TaxCatchAll xmlns="b1ab0dce-f5da-44d5-b9e9-f8ee614323f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DAE1348D4B9D45BD6C4621B36D7125" ma:contentTypeVersion="17" ma:contentTypeDescription="Create a new document." ma:contentTypeScope="" ma:versionID="174b814ebba84cda7e109f71876a18be">
  <xsd:schema xmlns:xsd="http://www.w3.org/2001/XMLSchema" xmlns:xs="http://www.w3.org/2001/XMLSchema" xmlns:p="http://schemas.microsoft.com/office/2006/metadata/properties" xmlns:ns2="14e411e1-b3db-463c-8418-fb0734124250" xmlns:ns3="b1ab0dce-f5da-44d5-b9e9-f8ee614323f2" targetNamespace="http://schemas.microsoft.com/office/2006/metadata/properties" ma:root="true" ma:fieldsID="62c1c2c5627d75e8f53bee9a21c1ccf4" ns2:_="" ns3:_="">
    <xsd:import namespace="14e411e1-b3db-463c-8418-fb0734124250"/>
    <xsd:import namespace="b1ab0dce-f5da-44d5-b9e9-f8ee614323f2"/>
    <xsd:element name="properties">
      <xsd:complexType>
        <xsd:sequence>
          <xsd:element name="documentManagement">
            <xsd:complexType>
              <xsd:all>
                <xsd:element ref="ns2:Theme"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e411e1-b3db-463c-8418-fb0734124250" elementFormDefault="qualified">
    <xsd:import namespace="http://schemas.microsoft.com/office/2006/documentManagement/types"/>
    <xsd:import namespace="http://schemas.microsoft.com/office/infopath/2007/PartnerControls"/>
    <xsd:element name="Theme" ma:index="8" nillable="true" ma:displayName="Theme" ma:format="Dropdown" ma:internalName="Theme">
      <xsd:simpleType>
        <xsd:restriction base="dms:Choice">
          <xsd:enumeration value="Arts &amp; Crafts"/>
          <xsd:enumeration value="Nature Play"/>
          <xsd:enumeration value="Wildlife"/>
          <xsd:enumeration value="Winter"/>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e633ca-df23-44da-a17e-afa976f1f71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1ab0dce-f5da-44d5-b9e9-f8ee614323f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52813b1-3b58-4c05-9a3e-2637a772f7a0}" ma:internalName="TaxCatchAll" ma:showField="CatchAllData" ma:web="b1ab0dce-f5da-44d5-b9e9-f8ee61432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A4EDD8-A4AC-4509-A04F-6155A78D7721}">
  <ds:schemaRefs>
    <ds:schemaRef ds:uri="http://schemas.microsoft.com/sharepoint/v3/contenttype/forms"/>
  </ds:schemaRefs>
</ds:datastoreItem>
</file>

<file path=customXml/itemProps2.xml><?xml version="1.0" encoding="utf-8"?>
<ds:datastoreItem xmlns:ds="http://schemas.openxmlformats.org/officeDocument/2006/customXml" ds:itemID="{4499794D-EB67-4D09-8F65-475F005DE47A}">
  <ds:schemaRefs>
    <ds:schemaRef ds:uri="http://schemas.microsoft.com/office/infopath/2007/PartnerControls"/>
    <ds:schemaRef ds:uri="14e411e1-b3db-463c-8418-fb0734124250"/>
    <ds:schemaRef ds:uri="http://purl.org/dc/dcmitype/"/>
    <ds:schemaRef ds:uri="http://purl.org/dc/elements/1.1/"/>
    <ds:schemaRef ds:uri="http://www.w3.org/XML/1998/namespace"/>
    <ds:schemaRef ds:uri="http://schemas.microsoft.com/office/2006/documentManagement/types"/>
    <ds:schemaRef ds:uri="http://schemas.microsoft.com/office/2006/metadata/properties"/>
    <ds:schemaRef ds:uri="http://purl.org/dc/terms/"/>
    <ds:schemaRef ds:uri="http://schemas.openxmlformats.org/package/2006/metadata/core-properties"/>
    <ds:schemaRef ds:uri="b1ab0dce-f5da-44d5-b9e9-f8ee614323f2"/>
  </ds:schemaRefs>
</ds:datastoreItem>
</file>

<file path=customXml/itemProps3.xml><?xml version="1.0" encoding="utf-8"?>
<ds:datastoreItem xmlns:ds="http://schemas.openxmlformats.org/officeDocument/2006/customXml" ds:itemID="{AB6F25AA-6E52-4539-A296-A81B82190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e411e1-b3db-463c-8418-fb0734124250"/>
    <ds:schemaRef ds:uri="b1ab0dce-f5da-44d5-b9e9-f8ee614323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21267</TotalTime>
  <Words>811</Words>
  <Application>Microsoft Office PowerPoint</Application>
  <PresentationFormat>Widescreen</PresentationFormat>
  <Paragraphs>101</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Arial,Sans-Serif</vt:lpstr>
      <vt:lpstr>Calibri</vt:lpstr>
      <vt:lpstr>Symbol</vt:lpstr>
      <vt:lpstr>Times New Roman</vt:lpstr>
      <vt:lpstr>Federation_PPT_R1</vt:lpstr>
      <vt:lpstr>1_Federation_PPT_R1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CWF</dc:creator>
  <cp:lastModifiedBy>Eneze Baye-Imerion</cp:lastModifiedBy>
  <cp:revision>564</cp:revision>
  <dcterms:created xsi:type="dcterms:W3CDTF">2021-12-06T15:54:32Z</dcterms:created>
  <dcterms:modified xsi:type="dcterms:W3CDTF">2022-12-12T14:30:47Z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0x010100D3DAE1348D4B9D45BD6C4621B36D7125</vt:lpwstr>
  </property>
  <property fmtid="{D5CDD505-2E9C-101B-9397-08002B2CF9AE}" pid="3" name="MediaServiceImageTags">
    <vt:lpwstr/>
  </property>
</Properties>
</file>