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9"/>
  </p:notesMasterIdLst>
  <p:sldIdLst>
    <p:sldId id="266" r:id="rId5"/>
    <p:sldId id="278" r:id="rId6"/>
    <p:sldId id="280" r:id="rId7"/>
    <p:sldId id="281" r:id="rId8"/>
    <p:sldId id="30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6" r:id="rId23"/>
    <p:sldId id="297" r:id="rId24"/>
    <p:sldId id="298" r:id="rId25"/>
    <p:sldId id="299" r:id="rId26"/>
    <p:sldId id="300" r:id="rId27"/>
    <p:sldId id="30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iley Setter" initials="KS" lastIdx="1" clrIdx="0">
    <p:extLst>
      <p:ext uri="{19B8F6BF-5375-455C-9EA6-DF929625EA0E}">
        <p15:presenceInfo xmlns:p15="http://schemas.microsoft.com/office/powerpoint/2012/main" userId="S::KaileyS@cwf-fcf.org::d1f0d573-f71a-4fcf-a390-c0c2840527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1C2F6"/>
    <a:srgbClr val="004F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F528B6-402D-79E4-8BD2-7CEB7C9407CF}" v="6" dt="2026-01-13T16:36:58.3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agan Potter" userId="S::meaganp@cwf-fcf.org::ea55e8b3-1c66-4b08-a4e7-a89939fb4f7c" providerId="AD" clId="Web-{5EF528B6-402D-79E4-8BD2-7CEB7C9407CF}"/>
    <pc:docChg chg="modSld">
      <pc:chgData name="Meagan Potter" userId="S::meaganp@cwf-fcf.org::ea55e8b3-1c66-4b08-a4e7-a89939fb4f7c" providerId="AD" clId="Web-{5EF528B6-402D-79E4-8BD2-7CEB7C9407CF}" dt="2026-01-13T16:36:58.349" v="2" actId="20577"/>
      <pc:docMkLst>
        <pc:docMk/>
      </pc:docMkLst>
      <pc:sldChg chg="modSp">
        <pc:chgData name="Meagan Potter" userId="S::meaganp@cwf-fcf.org::ea55e8b3-1c66-4b08-a4e7-a89939fb4f7c" providerId="AD" clId="Web-{5EF528B6-402D-79E4-8BD2-7CEB7C9407CF}" dt="2026-01-13T16:36:58.349" v="2" actId="20577"/>
        <pc:sldMkLst>
          <pc:docMk/>
          <pc:sldMk cId="2473545351" sldId="292"/>
        </pc:sldMkLst>
        <pc:spChg chg="mod">
          <ac:chgData name="Meagan Potter" userId="S::meaganp@cwf-fcf.org::ea55e8b3-1c66-4b08-a4e7-a89939fb4f7c" providerId="AD" clId="Web-{5EF528B6-402D-79E4-8BD2-7CEB7C9407CF}" dt="2026-01-13T16:36:58.349" v="2" actId="20577"/>
          <ac:spMkLst>
            <pc:docMk/>
            <pc:sldMk cId="2473545351" sldId="292"/>
            <ac:spMk id="10" creationId="{0C294A81-CBE7-624E-68FE-8FDA4BBF09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B0BD5-819F-4FB7-A53E-50B62E893789}" type="datetimeFigureOut">
              <a:rPr lang="en-CA" smtClean="0"/>
              <a:t>2026-01-13</a:t>
            </a:fld>
            <a:endParaRPr lang="en-CA"/>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C4F4A-564D-4CAE-A952-7A9DA66F50AB}" type="slidenum">
              <a:rPr lang="en-CA" smtClean="0"/>
              <a:t>‹#›</a:t>
            </a:fld>
            <a:endParaRPr lang="en-CA"/>
          </a:p>
        </p:txBody>
      </p:sp>
    </p:spTree>
    <p:extLst>
      <p:ext uri="{BB962C8B-B14F-4D97-AF65-F5344CB8AC3E}">
        <p14:creationId xmlns:p14="http://schemas.microsoft.com/office/powerpoint/2010/main" val="89955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5772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2939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04632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1247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2800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38545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9383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57353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00169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1396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3171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9862760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www.canadianwildlifefederation.ca/Educati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hyperlink" Target="http://www.canadianwildlifefederation.ca/Educatio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www.canadianwildlifefederation.ca/Educati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hyperlink" Target="http://www.canadianwildlifefederation.ca/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683E2F65-1787-48E6-A861-10DD84876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827606CC-BF9B-425C-9E05-F6B3111F0F6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C191AAD-2C8C-40BC-BEEF-3103CB9D09C7}"/>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BCB7FDD1-B261-4F86-A5CD-65BC9BDF6B8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A8AA7C61-E1B6-4C60-93A5-500E2CF5EED7}"/>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B998C3C4-0FFD-4CC5-86C1-BF9C2CBE81DC}"/>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60B3C7AB-3144-4F9A-94F8-A3A74AB0A26D}"/>
              </a:ext>
            </a:extLst>
          </p:cNvPr>
          <p:cNvSpPr txBox="1"/>
          <p:nvPr/>
        </p:nvSpPr>
        <p:spPr>
          <a:xfrm>
            <a:off x="3405555" y="804040"/>
            <a:ext cx="2335794" cy="461665"/>
          </a:xfrm>
          <a:prstGeom prst="rect">
            <a:avLst/>
          </a:prstGeom>
          <a:noFill/>
        </p:spPr>
        <p:txBody>
          <a:bodyPr wrap="square" lIns="91440" tIns="45720" rIns="91440" bIns="45720" rtlCol="0" anchor="t">
            <a:spAutoFit/>
          </a:bodyPr>
          <a:lstStyle/>
          <a:p>
            <a:r>
              <a:rPr lang="en-US" sz="2400" b="1">
                <a:solidFill>
                  <a:srgbClr val="004F58"/>
                </a:solidFill>
              </a:rPr>
              <a:t>Plant Anatomy</a:t>
            </a:r>
            <a:endParaRPr lang="en-US"/>
          </a:p>
        </p:txBody>
      </p:sp>
      <p:pic>
        <p:nvPicPr>
          <p:cNvPr id="4" name="Picture 3" descr="A diagram of a plant with text and leaves&#10;&#10;AI-generated content may be incorrect.">
            <a:extLst>
              <a:ext uri="{FF2B5EF4-FFF2-40B4-BE49-F238E27FC236}">
                <a16:creationId xmlns:a16="http://schemas.microsoft.com/office/drawing/2014/main" id="{C1DE7C4D-7FED-457F-42A5-68C643F22923}"/>
              </a:ext>
            </a:extLst>
          </p:cNvPr>
          <p:cNvPicPr>
            <a:picLocks noChangeAspect="1"/>
          </p:cNvPicPr>
          <p:nvPr/>
        </p:nvPicPr>
        <p:blipFill>
          <a:blip r:embed="rId4"/>
          <a:stretch>
            <a:fillRect/>
          </a:stretch>
        </p:blipFill>
        <p:spPr>
          <a:xfrm>
            <a:off x="2290543" y="1268605"/>
            <a:ext cx="3809288" cy="4685044"/>
          </a:xfrm>
          <a:prstGeom prst="rect">
            <a:avLst/>
          </a:prstGeom>
        </p:spPr>
      </p:pic>
      <p:sp>
        <p:nvSpPr>
          <p:cNvPr id="2" name="TextBox 1">
            <a:extLst>
              <a:ext uri="{FF2B5EF4-FFF2-40B4-BE49-F238E27FC236}">
                <a16:creationId xmlns:a16="http://schemas.microsoft.com/office/drawing/2014/main" id="{0FC39756-7151-011B-5841-1332ABC9CDC9}"/>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3016806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43831-24A7-01C6-F51F-538BCB53766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0F0684C-E806-84AB-C889-1B1714B70A59}"/>
              </a:ext>
            </a:extLst>
          </p:cNvPr>
          <p:cNvPicPr>
            <a:picLocks noChangeAspect="1"/>
          </p:cNvPicPr>
          <p:nvPr/>
        </p:nvPicPr>
        <p:blipFill>
          <a:blip r:embed="rId2"/>
          <a:srcRect r="2999"/>
          <a:stretch>
            <a:fillRect/>
          </a:stretch>
        </p:blipFill>
        <p:spPr>
          <a:xfrm>
            <a:off x="4690013" y="1414114"/>
            <a:ext cx="4453987" cy="4858428"/>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E8D8982C-6457-4414-B7E7-4119AE1CD8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C207C063-A579-4A68-476B-506C13EDB9B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941E7C35-3A9D-4929-D460-CAF5F053E586}"/>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A616CE9-2A1A-82A4-3F21-BD5B97F8BB65}"/>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DB4578E4-55EF-6EF7-166C-422D8498A436}"/>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9016C24D-4CE3-D0BA-EF8C-30640021C2B9}"/>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BCE827EA-5EBF-0001-B8FA-493E1522F1CC}"/>
              </a:ext>
            </a:extLst>
          </p:cNvPr>
          <p:cNvSpPr txBox="1"/>
          <p:nvPr/>
        </p:nvSpPr>
        <p:spPr>
          <a:xfrm>
            <a:off x="3679555" y="571867"/>
            <a:ext cx="4508750" cy="461665"/>
          </a:xfrm>
          <a:prstGeom prst="rect">
            <a:avLst/>
          </a:prstGeom>
          <a:noFill/>
        </p:spPr>
        <p:txBody>
          <a:bodyPr wrap="square" lIns="91440" tIns="45720" rIns="91440" bIns="45720" rtlCol="0" anchor="t">
            <a:spAutoFit/>
          </a:bodyPr>
          <a:lstStyle/>
          <a:p>
            <a:r>
              <a:rPr lang="en-US" sz="2400" b="1">
                <a:solidFill>
                  <a:srgbClr val="004F58"/>
                </a:solidFill>
              </a:rPr>
              <a:t>Above Ground Features of a plant</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13587F6B-B22F-3C5B-4B0B-99BF2F2CDF44}"/>
              </a:ext>
            </a:extLst>
          </p:cNvPr>
          <p:cNvSpPr txBox="1"/>
          <p:nvPr/>
        </p:nvSpPr>
        <p:spPr>
          <a:xfrm>
            <a:off x="323295" y="1949602"/>
            <a:ext cx="494040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o"/>
            </a:pPr>
            <a:r>
              <a:rPr lang="en-US">
                <a:solidFill>
                  <a:srgbClr val="333333"/>
                </a:solidFill>
                <a:highlight>
                  <a:srgbClr val="FFFFFF"/>
                </a:highlight>
                <a:latin typeface="Calibri"/>
                <a:ea typeface="Calibri"/>
                <a:cs typeface="Calibri"/>
              </a:rPr>
              <a:t>Supports the plant</a:t>
            </a:r>
            <a:endParaRPr lang="en-US">
              <a:latin typeface="Calibri"/>
              <a:ea typeface="Calibri" panose="020F0502020204030204"/>
              <a:cs typeface="Calibri" panose="020F0502020204030204"/>
            </a:endParaRPr>
          </a:p>
          <a:p>
            <a:pPr marL="742950" lvl="1" indent="-285750">
              <a:buFont typeface="Courier New"/>
              <a:buChar char="o"/>
            </a:pPr>
            <a:r>
              <a:rPr lang="en-US" dirty="0">
                <a:solidFill>
                  <a:srgbClr val="333333"/>
                </a:solidFill>
                <a:highlight>
                  <a:srgbClr val="FFFFFF"/>
                </a:highlight>
                <a:latin typeface="Calibri"/>
                <a:ea typeface="Calibri"/>
                <a:cs typeface="Calibri"/>
              </a:rPr>
              <a:t>Holds the buds, leaves, </a:t>
            </a:r>
            <a:r>
              <a:rPr lang="en-US">
                <a:solidFill>
                  <a:srgbClr val="333333"/>
                </a:solidFill>
                <a:highlight>
                  <a:srgbClr val="FFFFFF"/>
                </a:highlight>
                <a:latin typeface="Calibri"/>
                <a:ea typeface="Calibri"/>
                <a:cs typeface="Calibri"/>
              </a:rPr>
              <a:t>flowers,</a:t>
            </a:r>
            <a:r>
              <a:rPr lang="en-US" dirty="0">
                <a:solidFill>
                  <a:srgbClr val="333333"/>
                </a:solidFill>
                <a:highlight>
                  <a:srgbClr val="FFFFFF"/>
                </a:highlight>
                <a:latin typeface="Calibri"/>
                <a:ea typeface="Calibri"/>
                <a:cs typeface="Calibri"/>
              </a:rPr>
              <a:t> and fruit</a:t>
            </a:r>
          </a:p>
          <a:p>
            <a:pPr marL="742950" lvl="1" indent="-285750">
              <a:buFont typeface="Courier New"/>
              <a:buChar char="o"/>
            </a:pPr>
            <a:r>
              <a:rPr lang="en-US">
                <a:solidFill>
                  <a:srgbClr val="333333"/>
                </a:solidFill>
                <a:highlight>
                  <a:srgbClr val="FFFFFF"/>
                </a:highlight>
                <a:latin typeface="Calibri"/>
                <a:ea typeface="Calibri"/>
                <a:cs typeface="Calibri"/>
              </a:rPr>
              <a:t>Facilitates the transportation of nutrients and water from the roots to the leaves and flowers</a:t>
            </a:r>
          </a:p>
          <a:p>
            <a:pPr marL="628650" lvl="1" indent="-171450">
              <a:buFont typeface="Courier New"/>
              <a:buChar char="o"/>
            </a:pPr>
            <a:endParaRPr lang="en-US">
              <a:solidFill>
                <a:srgbClr val="333333"/>
              </a:solidFill>
              <a:highlight>
                <a:srgbClr val="FFFFFF"/>
              </a:highlight>
              <a:latin typeface="Calibri"/>
              <a:ea typeface="Calibri"/>
              <a:cs typeface="Calibri"/>
            </a:endParaRPr>
          </a:p>
          <a:p>
            <a:pPr lvl="1"/>
            <a:r>
              <a:rPr lang="en-US" dirty="0">
                <a:solidFill>
                  <a:srgbClr val="333333"/>
                </a:solidFill>
                <a:highlight>
                  <a:srgbClr val="FFFFFF"/>
                </a:highlight>
                <a:latin typeface="Calibri"/>
                <a:ea typeface="Calibri"/>
                <a:cs typeface="Calibri"/>
              </a:rPr>
              <a:t>Stems may also store food reserves for the plant. Stems can contain few or many branches. Stems are generally located above ground, but there are examples of stems that grow underground. For example: potatoes.</a:t>
            </a:r>
            <a:endParaRPr lang="en-US" dirty="0">
              <a:highlight>
                <a:srgbClr val="FFFFFF"/>
              </a:highlight>
              <a:latin typeface="Calibri"/>
              <a:ea typeface="Calibri"/>
              <a:cs typeface="Calibri"/>
            </a:endParaRPr>
          </a:p>
          <a:p>
            <a:endParaRPr lang="en-US">
              <a:solidFill>
                <a:srgbClr val="333333"/>
              </a:solidFill>
              <a:ea typeface="Calibri"/>
              <a:cs typeface="Calibri"/>
            </a:endParaRPr>
          </a:p>
          <a:p>
            <a:pPr marL="285750" indent="-285750">
              <a:buFont typeface="Arial"/>
              <a:buChar char="•"/>
            </a:pPr>
            <a:endParaRPr lang="en-US">
              <a:solidFill>
                <a:srgbClr val="333333"/>
              </a:solidFill>
              <a:ea typeface="Calibri"/>
              <a:cs typeface="Calibri"/>
            </a:endParaRPr>
          </a:p>
        </p:txBody>
      </p:sp>
      <p:sp>
        <p:nvSpPr>
          <p:cNvPr id="5" name="TextBox 4">
            <a:extLst>
              <a:ext uri="{FF2B5EF4-FFF2-40B4-BE49-F238E27FC236}">
                <a16:creationId xmlns:a16="http://schemas.microsoft.com/office/drawing/2014/main" id="{6398548C-1211-4B79-694E-4FB51DC6B0F6}"/>
              </a:ext>
            </a:extLst>
          </p:cNvPr>
          <p:cNvSpPr txBox="1"/>
          <p:nvPr/>
        </p:nvSpPr>
        <p:spPr>
          <a:xfrm>
            <a:off x="328247" y="128133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Stem</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D045963B-4BE5-0C86-6C85-50B3E333285B}"/>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59545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0C9E-03D7-F902-8F71-416D2742656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C745F52-6BCC-4458-284D-912B821E161A}"/>
              </a:ext>
            </a:extLst>
          </p:cNvPr>
          <p:cNvPicPr>
            <a:picLocks noChangeAspect="1"/>
          </p:cNvPicPr>
          <p:nvPr/>
        </p:nvPicPr>
        <p:blipFill>
          <a:blip r:embed="rId2"/>
          <a:srcRect r="8985"/>
          <a:stretch>
            <a:fillRect/>
          </a:stretch>
        </p:blipFill>
        <p:spPr>
          <a:xfrm>
            <a:off x="5063652" y="1495164"/>
            <a:ext cx="4019964" cy="4711845"/>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98D305E8-7D6A-40D8-B885-356282026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AC48CB45-FFD1-158F-20AC-A1A6EF0A016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8B60AF9B-DC6B-96EE-C38F-7F59D5F9D978}"/>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074F81D2-7E94-77B2-47F3-9B4CACCC843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6F7464D1-5007-CA38-D807-E508CEC36464}"/>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A5EF0574-6071-6879-614D-F35029A816E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E24F18AE-5930-0763-7F23-788DF289B173}"/>
              </a:ext>
            </a:extLst>
          </p:cNvPr>
          <p:cNvSpPr txBox="1"/>
          <p:nvPr/>
        </p:nvSpPr>
        <p:spPr>
          <a:xfrm>
            <a:off x="3756471" y="574974"/>
            <a:ext cx="4508750" cy="461665"/>
          </a:xfrm>
          <a:prstGeom prst="rect">
            <a:avLst/>
          </a:prstGeom>
          <a:noFill/>
        </p:spPr>
        <p:txBody>
          <a:bodyPr wrap="square" lIns="91440" tIns="45720" rIns="91440" bIns="45720" rtlCol="0" anchor="t">
            <a:spAutoFit/>
          </a:bodyPr>
          <a:lstStyle/>
          <a:p>
            <a:r>
              <a:rPr lang="en-US" sz="2400" b="1">
                <a:solidFill>
                  <a:srgbClr val="004F58"/>
                </a:solidFill>
              </a:rPr>
              <a:t>Above Ground Features of a plant</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DFF01F15-98EF-D4F4-AA67-2A61C82A0E48}"/>
              </a:ext>
            </a:extLst>
          </p:cNvPr>
          <p:cNvSpPr txBox="1"/>
          <p:nvPr/>
        </p:nvSpPr>
        <p:spPr>
          <a:xfrm>
            <a:off x="-64654" y="4146513"/>
            <a:ext cx="586948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
            </a:pPr>
            <a:r>
              <a:rPr lang="en-US">
                <a:solidFill>
                  <a:srgbClr val="333333"/>
                </a:solidFill>
                <a:highlight>
                  <a:srgbClr val="FFFFFF"/>
                </a:highlight>
                <a:latin typeface="Calibri"/>
                <a:ea typeface="Calibri"/>
                <a:cs typeface="Calibri"/>
              </a:rPr>
              <a:t>A flat organ on the plant that attaches to the stem of a plant</a:t>
            </a:r>
            <a:endParaRPr lang="en-US">
              <a:latin typeface="Calibri"/>
              <a:ea typeface="Calibri"/>
              <a:cs typeface="Calibri"/>
            </a:endParaRPr>
          </a:p>
          <a:p>
            <a:pPr marL="1200150" lvl="2" indent="-285750">
              <a:buFont typeface="Wingdings"/>
              <a:buChar char="▪"/>
            </a:pPr>
            <a:r>
              <a:rPr lang="en-US" dirty="0">
                <a:solidFill>
                  <a:srgbClr val="333333"/>
                </a:solidFill>
                <a:highlight>
                  <a:srgbClr val="FFFFFF"/>
                </a:highlight>
                <a:latin typeface="Calibri"/>
                <a:ea typeface="Calibri"/>
                <a:cs typeface="Calibri"/>
              </a:rPr>
              <a:t>The flat portion of the leaf is called the </a:t>
            </a:r>
            <a:r>
              <a:rPr lang="en-US" i="1" dirty="0">
                <a:solidFill>
                  <a:srgbClr val="333333"/>
                </a:solidFill>
                <a:highlight>
                  <a:srgbClr val="FFFFFF"/>
                </a:highlight>
                <a:latin typeface="Calibri"/>
                <a:ea typeface="Calibri"/>
                <a:cs typeface="Calibri"/>
              </a:rPr>
              <a:t>blade</a:t>
            </a:r>
          </a:p>
          <a:p>
            <a:pPr marL="1657350" lvl="3" indent="-285750">
              <a:buFont typeface="Symbol"/>
              <a:buChar char="•"/>
            </a:pPr>
            <a:r>
              <a:rPr lang="en-US">
                <a:solidFill>
                  <a:srgbClr val="333333"/>
                </a:solidFill>
                <a:highlight>
                  <a:srgbClr val="FFFFFF"/>
                </a:highlight>
                <a:latin typeface="Calibri"/>
                <a:ea typeface="Calibri"/>
                <a:cs typeface="Calibri"/>
              </a:rPr>
              <a:t>This is the main site of </a:t>
            </a:r>
            <a:r>
              <a:rPr lang="en-US" i="1">
                <a:solidFill>
                  <a:srgbClr val="333333"/>
                </a:solidFill>
                <a:highlight>
                  <a:srgbClr val="FFFFFF"/>
                </a:highlight>
                <a:latin typeface="Calibri"/>
                <a:ea typeface="Calibri"/>
                <a:cs typeface="Calibri"/>
              </a:rPr>
              <a:t>photosynthesis</a:t>
            </a:r>
            <a:endParaRPr lang="en-US" i="1">
              <a:highlight>
                <a:srgbClr val="FFFFFF"/>
              </a:highlight>
              <a:latin typeface="Calibri"/>
            </a:endParaRP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84A782D3-FE0D-E6F1-CD06-6FA248B9973B}"/>
              </a:ext>
            </a:extLst>
          </p:cNvPr>
          <p:cNvSpPr txBox="1"/>
          <p:nvPr/>
        </p:nvSpPr>
        <p:spPr>
          <a:xfrm>
            <a:off x="127927" y="3679214"/>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Leaf</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8FE328AC-B366-40C7-DB55-24C12F6D46D3}"/>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4" name="TextBox 3">
            <a:extLst>
              <a:ext uri="{FF2B5EF4-FFF2-40B4-BE49-F238E27FC236}">
                <a16:creationId xmlns:a16="http://schemas.microsoft.com/office/drawing/2014/main" id="{D1AD4632-AA36-7EAD-1C47-C1F7C7F9683D}"/>
              </a:ext>
            </a:extLst>
          </p:cNvPr>
          <p:cNvSpPr txBox="1"/>
          <p:nvPr/>
        </p:nvSpPr>
        <p:spPr>
          <a:xfrm>
            <a:off x="-17520" y="1695544"/>
            <a:ext cx="6364395"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8650" lvl="1" indent="-171450">
              <a:buFont typeface="Courier New"/>
              <a:buChar char="o"/>
            </a:pPr>
            <a:r>
              <a:rPr lang="en-US">
                <a:solidFill>
                  <a:srgbClr val="333333"/>
                </a:solidFill>
                <a:highlight>
                  <a:srgbClr val="FFFFFF"/>
                </a:highlight>
                <a:latin typeface="Calibri"/>
                <a:ea typeface="Calibri"/>
                <a:cs typeface="Calibri"/>
              </a:rPr>
              <a:t>A reproductive unit found on angiosperm plants</a:t>
            </a:r>
            <a:endParaRPr lang="en-US">
              <a:latin typeface="Calibri"/>
              <a:ea typeface="Calibri" panose="020F0502020204030204"/>
              <a:cs typeface="Calibri" panose="020F0502020204030204"/>
            </a:endParaRPr>
          </a:p>
          <a:p>
            <a:pPr marL="1085850" lvl="2" indent="-171450">
              <a:buFont typeface="Wingdings"/>
              <a:buChar char="§"/>
            </a:pPr>
            <a:r>
              <a:rPr lang="en-US">
                <a:solidFill>
                  <a:srgbClr val="333333"/>
                </a:solidFill>
                <a:highlight>
                  <a:srgbClr val="FFFFFF"/>
                </a:highlight>
                <a:latin typeface="Calibri"/>
                <a:ea typeface="Calibri"/>
                <a:cs typeface="Calibri"/>
              </a:rPr>
              <a:t>Angiosperm plants: another way to say “flowering” plants</a:t>
            </a:r>
          </a:p>
          <a:p>
            <a:pPr marL="628650" lvl="1" indent="-171450">
              <a:buFont typeface="Courier New"/>
              <a:buChar char="o"/>
            </a:pPr>
            <a:r>
              <a:rPr lang="en-US">
                <a:solidFill>
                  <a:srgbClr val="333333"/>
                </a:solidFill>
                <a:highlight>
                  <a:srgbClr val="FFFFFF"/>
                </a:highlight>
                <a:latin typeface="Calibri"/>
                <a:ea typeface="Calibri"/>
                <a:cs typeface="Calibri"/>
              </a:rPr>
              <a:t>Contains the male and female parts that are involved in the production of seeds</a:t>
            </a:r>
          </a:p>
          <a:p>
            <a:pPr marL="628650" lvl="1" indent="-171450">
              <a:buFont typeface="Courier New"/>
              <a:buChar char="o"/>
            </a:pPr>
            <a:r>
              <a:rPr lang="en-US">
                <a:solidFill>
                  <a:srgbClr val="333333"/>
                </a:solidFill>
                <a:highlight>
                  <a:srgbClr val="FFFFFF"/>
                </a:highlight>
                <a:latin typeface="Calibri"/>
                <a:ea typeface="Calibri"/>
                <a:cs typeface="Calibri"/>
              </a:rPr>
              <a:t>The parts of a flower will be discussed in the next section.</a:t>
            </a:r>
            <a:endParaRPr lang="en-US">
              <a:latin typeface="Calibri"/>
              <a:ea typeface="Calibri" panose="020F0502020204030204"/>
              <a:cs typeface="Calibri" panose="020F0502020204030204"/>
            </a:endParaRPr>
          </a:p>
          <a:p>
            <a:pPr marL="285750" indent="-285750">
              <a:buFont typeface="Arial"/>
              <a:buChar char="•"/>
            </a:pPr>
            <a:endParaRPr lang="en-US" sz="1200">
              <a:solidFill>
                <a:srgbClr val="333333"/>
              </a:solidFill>
              <a:highlight>
                <a:srgbClr val="FFFFFF"/>
              </a:highlight>
              <a:latin typeface="Aptos"/>
              <a:ea typeface="Calibri"/>
              <a:cs typeface="Calibri"/>
            </a:endParaRPr>
          </a:p>
          <a:p>
            <a:endParaRPr lang="en-US">
              <a:solidFill>
                <a:srgbClr val="333333"/>
              </a:solidFill>
              <a:ea typeface="Calibri"/>
              <a:cs typeface="Calibri"/>
            </a:endParaRPr>
          </a:p>
        </p:txBody>
      </p:sp>
      <p:sp>
        <p:nvSpPr>
          <p:cNvPr id="5" name="TextBox 4">
            <a:extLst>
              <a:ext uri="{FF2B5EF4-FFF2-40B4-BE49-F238E27FC236}">
                <a16:creationId xmlns:a16="http://schemas.microsoft.com/office/drawing/2014/main" id="{8B67A613-858F-2F83-529B-E93612D568FE}"/>
              </a:ext>
            </a:extLst>
          </p:cNvPr>
          <p:cNvSpPr txBox="1"/>
          <p:nvPr/>
        </p:nvSpPr>
        <p:spPr>
          <a:xfrm>
            <a:off x="127927" y="1228245"/>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Flower</a:t>
            </a:r>
            <a:endParaRPr lang="en-US"/>
          </a:p>
        </p:txBody>
      </p:sp>
      <p:pic>
        <p:nvPicPr>
          <p:cNvPr id="14" name="Picture 13">
            <a:extLst>
              <a:ext uri="{FF2B5EF4-FFF2-40B4-BE49-F238E27FC236}">
                <a16:creationId xmlns:a16="http://schemas.microsoft.com/office/drawing/2014/main" id="{207D06CA-5D26-6BC0-63C3-C234CC9CAD1A}"/>
              </a:ext>
            </a:extLst>
          </p:cNvPr>
          <p:cNvPicPr>
            <a:picLocks noChangeAspect="1"/>
          </p:cNvPicPr>
          <p:nvPr/>
        </p:nvPicPr>
        <p:blipFill>
          <a:blip r:embed="rId5"/>
          <a:srcRect l="42159" t="9896" r="8362" b="79854"/>
          <a:stretch>
            <a:fillRect/>
          </a:stretch>
        </p:blipFill>
        <p:spPr>
          <a:xfrm>
            <a:off x="6761775" y="1698485"/>
            <a:ext cx="2267172" cy="497972"/>
          </a:xfrm>
          <a:prstGeom prst="rect">
            <a:avLst/>
          </a:prstGeom>
        </p:spPr>
      </p:pic>
    </p:spTree>
    <p:extLst>
      <p:ext uri="{BB962C8B-B14F-4D97-AF65-F5344CB8AC3E}">
        <p14:creationId xmlns:p14="http://schemas.microsoft.com/office/powerpoint/2010/main" val="1802546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D78B-CC6E-1E6A-81BB-A6D8E08C436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2E96E7E-871E-31E1-7B58-A9E58103E5BC}"/>
              </a:ext>
            </a:extLst>
          </p:cNvPr>
          <p:cNvPicPr>
            <a:picLocks noChangeAspect="1"/>
          </p:cNvPicPr>
          <p:nvPr/>
        </p:nvPicPr>
        <p:blipFill>
          <a:blip r:embed="rId2"/>
          <a:stretch>
            <a:fillRect/>
          </a:stretch>
        </p:blipFill>
        <p:spPr>
          <a:xfrm>
            <a:off x="4791204" y="981946"/>
            <a:ext cx="4296844" cy="4564839"/>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D304B9E2-8B0D-220E-BC07-49C7564AA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ACC16D73-9136-45FA-10C5-07C73FF94CF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B6A752EC-D44F-D5AB-F940-89230711D4D0}"/>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4006FFE6-D266-F3B2-4C0F-4571449932E6}"/>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7CAC41FB-494B-B91D-C24A-BEF000297E0D}"/>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A5482C80-A220-09D8-37E4-48A4AB1BB082}"/>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6A2AD73-D463-7F0C-E777-EBD7A484BE61}"/>
              </a:ext>
            </a:extLst>
          </p:cNvPr>
          <p:cNvSpPr txBox="1"/>
          <p:nvPr/>
        </p:nvSpPr>
        <p:spPr>
          <a:xfrm>
            <a:off x="3695222" y="571866"/>
            <a:ext cx="4508750" cy="461665"/>
          </a:xfrm>
          <a:prstGeom prst="rect">
            <a:avLst/>
          </a:prstGeom>
          <a:noFill/>
        </p:spPr>
        <p:txBody>
          <a:bodyPr wrap="square" lIns="91440" tIns="45720" rIns="91440" bIns="45720" rtlCol="0" anchor="t">
            <a:spAutoFit/>
          </a:bodyPr>
          <a:lstStyle/>
          <a:p>
            <a:r>
              <a:rPr lang="en-US" sz="2400" b="1">
                <a:solidFill>
                  <a:srgbClr val="004F58"/>
                </a:solidFill>
              </a:rPr>
              <a:t>Above Ground Features of a plant</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0753C4CE-D0BD-105C-566C-748740E5683E}"/>
              </a:ext>
            </a:extLst>
          </p:cNvPr>
          <p:cNvSpPr txBox="1"/>
          <p:nvPr/>
        </p:nvSpPr>
        <p:spPr>
          <a:xfrm>
            <a:off x="-9751" y="1710953"/>
            <a:ext cx="532783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o"/>
            </a:pPr>
            <a:r>
              <a:rPr lang="en-US" dirty="0">
                <a:solidFill>
                  <a:srgbClr val="333333"/>
                </a:solidFill>
                <a:highlight>
                  <a:srgbClr val="FFFFFF"/>
                </a:highlight>
                <a:latin typeface="Calibri"/>
                <a:ea typeface="Calibri"/>
                <a:cs typeface="Calibri"/>
              </a:rPr>
              <a:t>A structure that contains the seeds on a plant</a:t>
            </a:r>
          </a:p>
          <a:p>
            <a:pPr marL="742950" lvl="1" indent="-285750">
              <a:buFont typeface="Courier New"/>
              <a:buChar char="o"/>
            </a:pPr>
            <a:endParaRPr lang="en-US">
              <a:solidFill>
                <a:srgbClr val="333333"/>
              </a:solidFill>
              <a:highlight>
                <a:srgbClr val="FFFFFF"/>
              </a:highlight>
              <a:latin typeface="Calibri"/>
              <a:ea typeface="Calibri"/>
              <a:cs typeface="Calibri"/>
            </a:endParaRPr>
          </a:p>
          <a:p>
            <a:pPr lvl="1"/>
            <a:r>
              <a:rPr lang="en-US" dirty="0">
                <a:solidFill>
                  <a:srgbClr val="333333"/>
                </a:solidFill>
                <a:highlight>
                  <a:srgbClr val="FFFFFF"/>
                </a:highlight>
                <a:latin typeface="Calibri"/>
                <a:ea typeface="Calibri"/>
                <a:cs typeface="Calibri"/>
              </a:rPr>
              <a:t>Following pollination, the plant is able to develop seeds. As those seeds (fruit) mature, their tissue ripens (resulting in </a:t>
            </a:r>
            <a:r>
              <a:rPr lang="en-US" dirty="0" err="1">
                <a:solidFill>
                  <a:srgbClr val="333333"/>
                </a:solidFill>
                <a:highlight>
                  <a:srgbClr val="FFFFFF"/>
                </a:highlight>
                <a:latin typeface="Calibri"/>
                <a:ea typeface="Calibri"/>
                <a:cs typeface="Calibri"/>
              </a:rPr>
              <a:t>colour</a:t>
            </a:r>
            <a:r>
              <a:rPr lang="en-US" dirty="0">
                <a:solidFill>
                  <a:srgbClr val="333333"/>
                </a:solidFill>
                <a:highlight>
                  <a:srgbClr val="FFFFFF"/>
                </a:highlight>
                <a:latin typeface="Calibri"/>
                <a:ea typeface="Calibri"/>
                <a:cs typeface="Calibri"/>
              </a:rPr>
              <a:t> change, softening, etc.) as they prepare to be deposited into the environment.</a:t>
            </a:r>
          </a:p>
          <a:p>
            <a:pPr lvl="1"/>
            <a:endParaRPr lang="en-US">
              <a:solidFill>
                <a:srgbClr val="333333"/>
              </a:solidFill>
              <a:highlight>
                <a:srgbClr val="FFFFFF"/>
              </a:highlight>
              <a:latin typeface="Calibri"/>
              <a:ea typeface="Calibri"/>
              <a:cs typeface="Calibri"/>
            </a:endParaRPr>
          </a:p>
          <a:p>
            <a:pPr lvl="1"/>
            <a:r>
              <a:rPr lang="en-US" dirty="0">
                <a:solidFill>
                  <a:srgbClr val="333333"/>
                </a:solidFill>
                <a:highlight>
                  <a:srgbClr val="FFFFFF"/>
                </a:highlight>
                <a:latin typeface="Calibri"/>
                <a:ea typeface="Calibri"/>
                <a:cs typeface="Calibri"/>
              </a:rPr>
              <a:t>Fruit can be very diverse in shape, </a:t>
            </a:r>
            <a:r>
              <a:rPr lang="en-US" dirty="0" err="1">
                <a:solidFill>
                  <a:srgbClr val="333333"/>
                </a:solidFill>
                <a:highlight>
                  <a:srgbClr val="FFFFFF"/>
                </a:highlight>
                <a:latin typeface="Calibri"/>
                <a:ea typeface="Calibri"/>
                <a:cs typeface="Calibri"/>
              </a:rPr>
              <a:t>colour</a:t>
            </a:r>
            <a:r>
              <a:rPr lang="en-US" dirty="0">
                <a:solidFill>
                  <a:srgbClr val="333333"/>
                </a:solidFill>
                <a:highlight>
                  <a:srgbClr val="FFFFFF"/>
                </a:highlight>
                <a:latin typeface="Calibri"/>
                <a:ea typeface="Calibri"/>
                <a:cs typeface="Calibri"/>
              </a:rPr>
              <a:t>, and size. Some fruits are dry (e.g. peanuts) and some have fleshy skin that can be eaten (e.g. apples, tomatoes, cucumbers). </a:t>
            </a: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75A25108-FACA-5D2D-2DC4-DB0F901B4AD6}"/>
              </a:ext>
            </a:extLst>
          </p:cNvPr>
          <p:cNvSpPr txBox="1"/>
          <p:nvPr/>
        </p:nvSpPr>
        <p:spPr>
          <a:xfrm>
            <a:off x="378488"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Fruit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6B8D96B6-0AE4-66B8-30FE-F029236A2F92}"/>
              </a:ext>
            </a:extLst>
          </p:cNvPr>
          <p:cNvSpPr txBox="1"/>
          <p:nvPr/>
        </p:nvSpPr>
        <p:spPr>
          <a:xfrm>
            <a:off x="4108337"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72369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028E-81D4-1B00-2BA1-62EFC1B539DA}"/>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51EC41DF-F50C-0E56-8863-E4524E007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730FC27E-F4F7-5A3D-180A-9D58F1F2F6DD}"/>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83CC4C7B-E820-2338-7743-973B00E32A4D}"/>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424C9DF-34B8-3DD4-6D65-4C77B3BB95A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205DFFEF-0993-8055-117D-E7614B0198DA}"/>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6831242C-C45D-AC50-0FA7-59947BF12F79}"/>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CDFAC1F8-9434-0B83-6A4A-EF8F7B9C6D8F}"/>
              </a:ext>
            </a:extLst>
          </p:cNvPr>
          <p:cNvSpPr txBox="1"/>
          <p:nvPr/>
        </p:nvSpPr>
        <p:spPr>
          <a:xfrm>
            <a:off x="3695222" y="571866"/>
            <a:ext cx="4508750" cy="461665"/>
          </a:xfrm>
          <a:prstGeom prst="rect">
            <a:avLst/>
          </a:prstGeom>
          <a:noFill/>
        </p:spPr>
        <p:txBody>
          <a:bodyPr wrap="square" lIns="91440" tIns="45720" rIns="91440" bIns="45720" rtlCol="0" anchor="t">
            <a:spAutoFit/>
          </a:bodyPr>
          <a:lstStyle/>
          <a:p>
            <a:r>
              <a:rPr lang="en-US" sz="2400" b="1">
                <a:solidFill>
                  <a:srgbClr val="004F58"/>
                </a:solidFill>
              </a:rPr>
              <a:t>Above Ground Features of a plant</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778F15DB-9863-3035-4781-D9029DBBCE53}"/>
              </a:ext>
            </a:extLst>
          </p:cNvPr>
          <p:cNvSpPr txBox="1"/>
          <p:nvPr/>
        </p:nvSpPr>
        <p:spPr>
          <a:xfrm>
            <a:off x="2032" y="2052675"/>
            <a:ext cx="912212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a:r>
              <a:rPr lang="en-US">
                <a:solidFill>
                  <a:srgbClr val="333333"/>
                </a:solidFill>
                <a:highlight>
                  <a:srgbClr val="FFFFFF"/>
                </a:highlight>
                <a:latin typeface="Calibri"/>
                <a:ea typeface="Calibri"/>
                <a:cs typeface="Calibri"/>
              </a:rPr>
              <a:t>Photosynthesis is an important process that plants and humans rely on for survival.</a:t>
            </a:r>
            <a:endParaRPr lang="en-US">
              <a:solidFill>
                <a:srgbClr val="000000"/>
              </a:solidFill>
              <a:latin typeface="Calibri"/>
              <a:ea typeface="Calibri"/>
              <a:cs typeface="Calibri"/>
            </a:endParaRPr>
          </a:p>
          <a:p>
            <a:pPr marL="457200"/>
            <a:r>
              <a:rPr lang="en-US" dirty="0">
                <a:solidFill>
                  <a:srgbClr val="333333"/>
                </a:solidFill>
                <a:highlight>
                  <a:srgbClr val="FFFFFF"/>
                </a:highlight>
                <a:latin typeface="Calibri"/>
                <a:ea typeface="Calibri"/>
                <a:cs typeface="Calibri"/>
              </a:rPr>
              <a:t>During photosynthesis, the plant uses sunlight energy, carbon dioxide, and water to create oxygen and sugar. Sunlight contains photons (energy particles), that can be absorbed by chlorophyll in plant leaves. The energy from the sun is then used to power a chemical reaction inside the leaf tissue. In this chemical reaction, carbon dioxide and water are converted to oxygen and sugar. Photosynthesis gives us the oxygen that we breathe and provides sugar for plants to grow and develop. The chlorophyll pigment in leaves gives plants their green </a:t>
            </a:r>
            <a:r>
              <a:rPr lang="en-US" dirty="0" err="1">
                <a:solidFill>
                  <a:srgbClr val="333333"/>
                </a:solidFill>
                <a:highlight>
                  <a:srgbClr val="FFFFFF"/>
                </a:highlight>
                <a:latin typeface="Calibri"/>
                <a:ea typeface="Calibri"/>
                <a:cs typeface="Calibri"/>
              </a:rPr>
              <a:t>colour</a:t>
            </a:r>
            <a:r>
              <a:rPr lang="en-US" dirty="0">
                <a:solidFill>
                  <a:srgbClr val="333333"/>
                </a:solidFill>
                <a:highlight>
                  <a:srgbClr val="FFFFFF"/>
                </a:highlight>
                <a:latin typeface="Calibri"/>
                <a:ea typeface="Calibri"/>
                <a:cs typeface="Calibri"/>
              </a:rPr>
              <a:t>.</a:t>
            </a:r>
            <a:endParaRPr lang="en-US" dirty="0">
              <a:ea typeface="Calibri" panose="020F0502020204030204"/>
              <a:cs typeface="Calibri" panose="020F0502020204030204"/>
            </a:endParaRPr>
          </a:p>
          <a:p>
            <a:pPr marL="457200">
              <a:buFont typeface="Arial"/>
              <a:buChar char="•"/>
            </a:pPr>
            <a:endParaRPr lang="en-US">
              <a:solidFill>
                <a:srgbClr val="333333"/>
              </a:solidFill>
              <a:highlight>
                <a:srgbClr val="FFFFFF"/>
              </a:highlight>
              <a:latin typeface="Calibri"/>
              <a:ea typeface="Calibri"/>
              <a:cs typeface="Calibri"/>
            </a:endParaRPr>
          </a:p>
          <a:p>
            <a:pPr algn="ctr"/>
            <a:r>
              <a:rPr lang="en-US" b="1">
                <a:solidFill>
                  <a:srgbClr val="333333"/>
                </a:solidFill>
                <a:highlight>
                  <a:srgbClr val="FFFFFF"/>
                </a:highlight>
                <a:latin typeface="Calibri"/>
                <a:ea typeface="Calibri"/>
                <a:cs typeface="Calibri"/>
              </a:rPr>
              <a:t>Energy (sunlight) + carbon dioxide (air) + water (soil) = oxygen (air) + sugar (plant food)</a:t>
            </a:r>
            <a:endParaRPr lang="en-US">
              <a:solidFill>
                <a:srgbClr val="333333"/>
              </a:solidFill>
              <a:highlight>
                <a:srgbClr val="FFFFFF"/>
              </a:highlight>
              <a:latin typeface="Calibri"/>
              <a:ea typeface="Calibri"/>
              <a:cs typeface="Calibri"/>
            </a:endParaRPr>
          </a:p>
          <a:p>
            <a:pPr marL="742950" lvl="1" indent="-285750">
              <a:buFont typeface="Courier New"/>
              <a:buChar char="o"/>
            </a:pPr>
            <a:endParaRPr lang="en-US">
              <a:solidFill>
                <a:srgbClr val="333333"/>
              </a:solidFill>
              <a:highlight>
                <a:srgbClr val="FFFFFF"/>
              </a:highlight>
              <a:latin typeface="Calibri"/>
              <a:ea typeface="Calibri"/>
              <a:cs typeface="Calibri"/>
            </a:endParaRPr>
          </a:p>
          <a:p>
            <a:endParaRPr lang="en-US">
              <a:solidFill>
                <a:srgbClr val="333333"/>
              </a:solidFill>
              <a:ea typeface="Calibri"/>
              <a:cs typeface="Calibri"/>
            </a:endParaRPr>
          </a:p>
        </p:txBody>
      </p:sp>
      <p:sp>
        <p:nvSpPr>
          <p:cNvPr id="2" name="TextBox 1">
            <a:extLst>
              <a:ext uri="{FF2B5EF4-FFF2-40B4-BE49-F238E27FC236}">
                <a16:creationId xmlns:a16="http://schemas.microsoft.com/office/drawing/2014/main" id="{3F975A8B-BB5F-2D9F-326B-5B4FE15500D1}"/>
              </a:ext>
            </a:extLst>
          </p:cNvPr>
          <p:cNvSpPr txBox="1"/>
          <p:nvPr/>
        </p:nvSpPr>
        <p:spPr>
          <a:xfrm>
            <a:off x="378488" y="1432190"/>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Photosynthesis</a:t>
            </a:r>
            <a:endParaRPr lang="en-US"/>
          </a:p>
        </p:txBody>
      </p:sp>
    </p:spTree>
    <p:extLst>
      <p:ext uri="{BB962C8B-B14F-4D97-AF65-F5344CB8AC3E}">
        <p14:creationId xmlns:p14="http://schemas.microsoft.com/office/powerpoint/2010/main" val="116229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8498-D9C9-CCC3-0A5A-07139B340B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7C97CCD-ADBA-338D-2E9D-E30002EC643A}"/>
              </a:ext>
            </a:extLst>
          </p:cNvPr>
          <p:cNvPicPr>
            <a:picLocks noChangeAspect="1"/>
          </p:cNvPicPr>
          <p:nvPr/>
        </p:nvPicPr>
        <p:blipFill>
          <a:blip r:embed="rId2"/>
          <a:srcRect r="7101"/>
          <a:stretch>
            <a:fillRect/>
          </a:stretch>
        </p:blipFill>
        <p:spPr>
          <a:xfrm>
            <a:off x="4887238" y="1021362"/>
            <a:ext cx="4256762" cy="4867954"/>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6D50CC14-BC1D-4243-61FF-7F27D56ACC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C67522DC-6303-46E0-3F24-940951ACC272}"/>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04609569-6383-9943-D8AD-0F19062B1275}"/>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E6EC5084-F27B-1C29-7998-64D4F4A207C9}"/>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C6ACF89-75A0-C3F3-3EFD-76911FB55CBC}"/>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D1C32060-AC8B-02E5-2AA7-07AAA6E4425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0D3FCA6A-9D6E-ED0F-7F6C-09F2242506AD}"/>
              </a:ext>
            </a:extLst>
          </p:cNvPr>
          <p:cNvSpPr txBox="1"/>
          <p:nvPr/>
        </p:nvSpPr>
        <p:spPr>
          <a:xfrm>
            <a:off x="3777707" y="571866"/>
            <a:ext cx="4508750" cy="461665"/>
          </a:xfrm>
          <a:prstGeom prst="rect">
            <a:avLst/>
          </a:prstGeom>
          <a:noFill/>
        </p:spPr>
        <p:txBody>
          <a:bodyPr wrap="square" lIns="91440" tIns="45720" rIns="91440" bIns="45720" rtlCol="0" anchor="t">
            <a:spAutoFit/>
          </a:bodyPr>
          <a:lstStyle/>
          <a:p>
            <a:r>
              <a:rPr lang="en-US" sz="2400" b="1">
                <a:solidFill>
                  <a:srgbClr val="004F58"/>
                </a:solidFill>
              </a:rPr>
              <a:t>Below Ground Features of a plant</a:t>
            </a:r>
            <a:endParaRPr lang="en-US" sz="2400" b="1">
              <a:solidFill>
                <a:srgbClr val="004F58"/>
              </a:solidFill>
              <a:ea typeface="Calibri"/>
              <a:cs typeface="Calibri"/>
            </a:endParaRPr>
          </a:p>
        </p:txBody>
      </p:sp>
      <p:sp>
        <p:nvSpPr>
          <p:cNvPr id="2" name="TextBox 1">
            <a:extLst>
              <a:ext uri="{FF2B5EF4-FFF2-40B4-BE49-F238E27FC236}">
                <a16:creationId xmlns:a16="http://schemas.microsoft.com/office/drawing/2014/main" id="{59260F2F-F287-64AB-2BEF-DB73C5A93EE8}"/>
              </a:ext>
            </a:extLst>
          </p:cNvPr>
          <p:cNvSpPr txBox="1"/>
          <p:nvPr/>
        </p:nvSpPr>
        <p:spPr>
          <a:xfrm>
            <a:off x="378488"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Root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742D7781-68B3-9152-CB39-3A9044F973AE}"/>
              </a:ext>
            </a:extLst>
          </p:cNvPr>
          <p:cNvSpPr txBox="1"/>
          <p:nvPr/>
        </p:nvSpPr>
        <p:spPr>
          <a:xfrm>
            <a:off x="-44154" y="1872438"/>
            <a:ext cx="5315737" cy="4524315"/>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A network of tissue that anchors the plant into the environment (typically the soil)</a:t>
            </a:r>
            <a:endParaRPr lang="en-US">
              <a:solidFill>
                <a:srgbClr val="333333"/>
              </a:solidFill>
              <a:highlight>
                <a:srgbClr val="FFFFFF"/>
              </a:highlight>
              <a:ea typeface="Calibri"/>
              <a:cs typeface="Calibri"/>
            </a:endParaRPr>
          </a:p>
          <a:p>
            <a:pPr marL="742950" lvl="1" indent="-285750">
              <a:buFont typeface="Courier New"/>
              <a:buChar char="○"/>
            </a:pPr>
            <a:r>
              <a:rPr lang="en-US" dirty="0">
                <a:solidFill>
                  <a:srgbClr val="333333"/>
                </a:solidFill>
                <a:highlight>
                  <a:srgbClr val="FFFFFF"/>
                </a:highlight>
              </a:rPr>
              <a:t>Also a means for nutrient and water uptake from the soil (a crucial role!)</a:t>
            </a:r>
            <a:endParaRPr lang="en-US" dirty="0">
              <a:solidFill>
                <a:srgbClr val="333333"/>
              </a:solidFill>
              <a:highlight>
                <a:srgbClr val="FFFFFF"/>
              </a:highlight>
              <a:ea typeface="Calibri"/>
              <a:cs typeface="Calibri"/>
            </a:endParaRPr>
          </a:p>
          <a:p>
            <a:pPr marL="1200150" lvl="2" indent="-285750">
              <a:buFont typeface="Wingdings"/>
              <a:buChar char="▪"/>
            </a:pPr>
            <a:r>
              <a:rPr lang="en-US">
                <a:solidFill>
                  <a:srgbClr val="333333"/>
                </a:solidFill>
                <a:highlight>
                  <a:srgbClr val="FFFFFF"/>
                </a:highlight>
              </a:rPr>
              <a:t>Nutrients and water absorb in the roots and are transported to other important plant tissues</a:t>
            </a:r>
            <a:endParaRPr lang="en-US">
              <a:solidFill>
                <a:srgbClr val="333333"/>
              </a:solidFill>
              <a:highlight>
                <a:srgbClr val="FFFFFF"/>
              </a:highlight>
              <a:ea typeface="Calibri"/>
              <a:cs typeface="Calibri"/>
            </a:endParaRPr>
          </a:p>
          <a:p>
            <a:pPr marL="1200150" lvl="2" indent="-285750">
              <a:buFont typeface="Wingdings"/>
              <a:buChar char="▪"/>
            </a:pPr>
            <a:endParaRPr lang="en-US">
              <a:solidFill>
                <a:srgbClr val="333333"/>
              </a:solidFill>
              <a:highlight>
                <a:srgbClr val="FFFFFF"/>
              </a:highlight>
            </a:endParaRPr>
          </a:p>
          <a:p>
            <a:pPr marL="285750" indent="-285750">
              <a:buFont typeface="Symbol"/>
              <a:buChar char="•"/>
            </a:pPr>
            <a:r>
              <a:rPr lang="en-US">
                <a:solidFill>
                  <a:srgbClr val="333333"/>
                </a:solidFill>
                <a:highlight>
                  <a:srgbClr val="FFFFFF"/>
                </a:highlight>
              </a:rPr>
              <a:t>There are two major types of roots:</a:t>
            </a:r>
            <a:endParaRPr lang="en-US">
              <a:solidFill>
                <a:srgbClr val="333333"/>
              </a:solidFill>
              <a:highlight>
                <a:srgbClr val="FFFFFF"/>
              </a:highlight>
              <a:ea typeface="Calibri"/>
              <a:cs typeface="Calibri"/>
            </a:endParaRPr>
          </a:p>
          <a:p>
            <a:pPr marL="742950" lvl="1" indent="-285750">
              <a:buFont typeface="Courier New"/>
              <a:buChar char="○"/>
            </a:pPr>
            <a:r>
              <a:rPr lang="en-US" dirty="0">
                <a:solidFill>
                  <a:srgbClr val="333333"/>
                </a:solidFill>
                <a:highlight>
                  <a:srgbClr val="FFFFFF"/>
                </a:highlight>
              </a:rPr>
              <a:t>Tap roots have a large, central primary root (e.g. a carrot).</a:t>
            </a:r>
            <a:endParaRPr lang="en-US" dirty="0">
              <a:solidFill>
                <a:srgbClr val="333333"/>
              </a:solidFill>
              <a:highlight>
                <a:srgbClr val="FFFFFF"/>
              </a:highlight>
              <a:ea typeface="Calibri"/>
              <a:cs typeface="Calibri"/>
            </a:endParaRPr>
          </a:p>
          <a:p>
            <a:pPr marL="742950" lvl="1" indent="-285750">
              <a:buFont typeface="Courier New"/>
              <a:buChar char="○"/>
            </a:pPr>
            <a:r>
              <a:rPr lang="en-US">
                <a:solidFill>
                  <a:srgbClr val="333333"/>
                </a:solidFill>
                <a:highlight>
                  <a:srgbClr val="FFFFFF"/>
                </a:highlight>
              </a:rPr>
              <a:t>Fibrous roots are small, highly branched root systems (commonly found in native grass plants).</a:t>
            </a:r>
            <a:endParaRPr lang="en-US">
              <a:solidFill>
                <a:srgbClr val="333333"/>
              </a:solidFill>
              <a:highlight>
                <a:srgbClr val="FFFFFF"/>
              </a:highlight>
              <a:ea typeface="Calibri"/>
              <a:cs typeface="Calibri"/>
            </a:endParaRPr>
          </a:p>
          <a:p>
            <a:endParaRPr lang="en-US">
              <a:ea typeface="Calibri"/>
              <a:cs typeface="Calibri"/>
            </a:endParaRPr>
          </a:p>
          <a:p>
            <a:endParaRPr lang="en-CA"/>
          </a:p>
        </p:txBody>
      </p:sp>
      <p:sp>
        <p:nvSpPr>
          <p:cNvPr id="12" name="TextBox 11">
            <a:extLst>
              <a:ext uri="{FF2B5EF4-FFF2-40B4-BE49-F238E27FC236}">
                <a16:creationId xmlns:a16="http://schemas.microsoft.com/office/drawing/2014/main" id="{56851C4D-F84A-898E-0EF5-95F9CAF8F943}"/>
              </a:ext>
            </a:extLst>
          </p:cNvPr>
          <p:cNvSpPr txBox="1"/>
          <p:nvPr/>
        </p:nvSpPr>
        <p:spPr>
          <a:xfrm>
            <a:off x="4909615" y="5563975"/>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778290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FE59-BCBB-3AFD-EF85-CD94CDEB7CE6}"/>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76BFAFB0-B31A-7BBB-760E-ECEF0EC13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9F59AA26-0041-4E43-94B7-A45D070390B7}"/>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2190CB4-F22C-ED98-4147-33C53158405E}"/>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2A0A6CE6-7CE1-E77C-3AFF-8C045E34408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88133ADA-D9F0-2C35-30E2-2F139AB37BC3}"/>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4C75E963-5408-687D-A4AE-F046B335C000}"/>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F4C3EE9-B841-A140-028C-AFEF1214F3FA}"/>
              </a:ext>
            </a:extLst>
          </p:cNvPr>
          <p:cNvSpPr txBox="1"/>
          <p:nvPr/>
        </p:nvSpPr>
        <p:spPr>
          <a:xfrm>
            <a:off x="3718790" y="713268"/>
            <a:ext cx="4508750" cy="461665"/>
          </a:xfrm>
          <a:prstGeom prst="rect">
            <a:avLst/>
          </a:prstGeom>
          <a:noFill/>
        </p:spPr>
        <p:txBody>
          <a:bodyPr wrap="square" lIns="91440" tIns="45720" rIns="91440" bIns="45720" rtlCol="0" anchor="t">
            <a:spAutoFit/>
          </a:bodyPr>
          <a:lstStyle/>
          <a:p>
            <a:r>
              <a:rPr lang="en-US" sz="2400" b="1">
                <a:solidFill>
                  <a:srgbClr val="004F58"/>
                </a:solidFill>
                <a:ea typeface="Calibri"/>
                <a:cs typeface="Calibri"/>
              </a:rPr>
              <a:t>PARTS OF A FLOWER</a:t>
            </a:r>
          </a:p>
        </p:txBody>
      </p:sp>
      <p:pic>
        <p:nvPicPr>
          <p:cNvPr id="1026" name="Picture 2">
            <a:extLst>
              <a:ext uri="{FF2B5EF4-FFF2-40B4-BE49-F238E27FC236}">
                <a16:creationId xmlns:a16="http://schemas.microsoft.com/office/drawing/2014/main" id="{B52E3B2F-6C5B-A9A4-F43B-0F54911E63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213" y="1171916"/>
            <a:ext cx="8195869" cy="43213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4FB2D1-04A3-E181-2855-DC0C34FF7237}"/>
              </a:ext>
            </a:extLst>
          </p:cNvPr>
          <p:cNvSpPr txBox="1"/>
          <p:nvPr/>
        </p:nvSpPr>
        <p:spPr>
          <a:xfrm>
            <a:off x="5322498" y="5244348"/>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2265988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EABA2-F653-FD8F-352F-7FD9D6ACE3B9}"/>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6EF5310B-61D1-45A8-FF1E-49C37680D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D1E2D24A-FE46-5E55-D8BB-63BFF8DB8585}"/>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FEE33088-3DA0-0861-53C0-A20C0AECC55B}"/>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01A7F73-1B66-3641-0D16-3E3FEAD4A86B}"/>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964BE8A-26AE-C551-DF29-9663D723DE99}"/>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0EF493FE-19D6-284B-409F-898CE274878F}"/>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FA99784-A774-DF87-A21A-263DCF91CC8C}"/>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Male parts of a flower</a:t>
            </a:r>
            <a:endParaRPr lang="en-US" sz="2400" b="1">
              <a:solidFill>
                <a:srgbClr val="004F58"/>
              </a:solidFill>
              <a:ea typeface="Calibri"/>
              <a:cs typeface="Calibri"/>
            </a:endParaRPr>
          </a:p>
        </p:txBody>
      </p:sp>
      <p:sp>
        <p:nvSpPr>
          <p:cNvPr id="2" name="TextBox 1">
            <a:extLst>
              <a:ext uri="{FF2B5EF4-FFF2-40B4-BE49-F238E27FC236}">
                <a16:creationId xmlns:a16="http://schemas.microsoft.com/office/drawing/2014/main" id="{ADA799DB-1983-3F9E-52A4-EDFF5248E9FC}"/>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Stamen</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5BB02692-5122-D4E4-1430-92A7462DCEA3}"/>
              </a:ext>
            </a:extLst>
          </p:cNvPr>
          <p:cNvSpPr txBox="1"/>
          <p:nvPr/>
        </p:nvSpPr>
        <p:spPr>
          <a:xfrm>
            <a:off x="4619237" y="1766387"/>
            <a:ext cx="4523518" cy="3139321"/>
          </a:xfrm>
          <a:prstGeom prst="rect">
            <a:avLst/>
          </a:prstGeom>
          <a:noFill/>
        </p:spPr>
        <p:txBody>
          <a:bodyPr wrap="square" lIns="91440" tIns="45720" rIns="91440" bIns="45720" rtlCol="0" anchor="t">
            <a:spAutoFit/>
          </a:bodyPr>
          <a:lstStyle/>
          <a:p>
            <a:pPr marL="742950" lvl="1" indent="-285750">
              <a:buFont typeface="Courier New"/>
              <a:buChar char="o"/>
            </a:pPr>
            <a:r>
              <a:rPr lang="en-US">
                <a:solidFill>
                  <a:srgbClr val="333333"/>
                </a:solidFill>
                <a:highlight>
                  <a:srgbClr val="FFFFFF"/>
                </a:highlight>
              </a:rPr>
              <a:t>Responsible for the production of pollen</a:t>
            </a:r>
            <a:endParaRPr lang="en-US">
              <a:solidFill>
                <a:srgbClr val="333333"/>
              </a:solidFill>
              <a:highlight>
                <a:srgbClr val="FFFFFF"/>
              </a:highlight>
              <a:ea typeface="Calibri"/>
              <a:cs typeface="Calibri"/>
            </a:endParaRPr>
          </a:p>
          <a:p>
            <a:pPr marL="742950" lvl="1" indent="-285750">
              <a:buFont typeface="Courier New"/>
              <a:buChar char="o"/>
            </a:pPr>
            <a:endParaRPr lang="en-US">
              <a:solidFill>
                <a:srgbClr val="333333"/>
              </a:solidFill>
              <a:highlight>
                <a:srgbClr val="FFFFFF"/>
              </a:highlight>
            </a:endParaRPr>
          </a:p>
          <a:p>
            <a:pPr marL="742950" lvl="1" indent="-285750">
              <a:buFont typeface="Courier New"/>
              <a:buChar char="o"/>
            </a:pPr>
            <a:r>
              <a:rPr lang="en-US">
                <a:solidFill>
                  <a:srgbClr val="333333"/>
                </a:solidFill>
                <a:highlight>
                  <a:srgbClr val="FFFFFF"/>
                </a:highlight>
              </a:rPr>
              <a:t>Includes the anther and the filament tissue</a:t>
            </a:r>
            <a:endParaRPr lang="en-US">
              <a:solidFill>
                <a:srgbClr val="333333"/>
              </a:solidFill>
              <a:highlight>
                <a:srgbClr val="FFFFFF"/>
              </a:highlight>
              <a:ea typeface="Calibri"/>
              <a:cs typeface="Calibri"/>
            </a:endParaRPr>
          </a:p>
          <a:p>
            <a:pPr marL="742950" lvl="1" indent="-285750">
              <a:buFont typeface="Courier New"/>
              <a:buChar char="o"/>
            </a:pPr>
            <a:endParaRPr lang="en-US">
              <a:solidFill>
                <a:srgbClr val="333333"/>
              </a:solidFill>
              <a:highlight>
                <a:srgbClr val="FFFFFF"/>
              </a:highlight>
            </a:endParaRPr>
          </a:p>
          <a:p>
            <a:pPr marL="742950" lvl="1" indent="-285750">
              <a:buFont typeface="Courier New"/>
              <a:buChar char="o"/>
            </a:pPr>
            <a:r>
              <a:rPr lang="en-US">
                <a:solidFill>
                  <a:srgbClr val="333333"/>
                </a:solidFill>
                <a:highlight>
                  <a:srgbClr val="FFFFFF"/>
                </a:highlight>
              </a:rPr>
              <a:t>Can be different colours</a:t>
            </a:r>
            <a:endParaRPr lang="en-US">
              <a:solidFill>
                <a:srgbClr val="333333"/>
              </a:solidFill>
              <a:highlight>
                <a:srgbClr val="FFFFFF"/>
              </a:highlight>
              <a:ea typeface="Calibri"/>
              <a:cs typeface="Calibri"/>
            </a:endParaRPr>
          </a:p>
          <a:p>
            <a:pPr marL="742950" lvl="1" indent="-285750">
              <a:buFont typeface="Courier New"/>
              <a:buChar char="o"/>
            </a:pPr>
            <a:endParaRPr lang="en-US">
              <a:solidFill>
                <a:srgbClr val="333333"/>
              </a:solidFill>
              <a:highlight>
                <a:srgbClr val="FFFFFF"/>
              </a:highlight>
              <a:ea typeface="Calibri"/>
              <a:cs typeface="Calibri"/>
            </a:endParaRPr>
          </a:p>
          <a:p>
            <a:pPr marL="742950" lvl="1" indent="-285750">
              <a:buFont typeface="Courier New"/>
              <a:buChar char="o"/>
            </a:pPr>
            <a:r>
              <a:rPr lang="en-US">
                <a:solidFill>
                  <a:srgbClr val="333333"/>
                </a:solidFill>
                <a:highlight>
                  <a:srgbClr val="FFFFFF"/>
                </a:highlight>
              </a:rPr>
              <a:t>Play an important role in the attraction of pollinators </a:t>
            </a:r>
            <a:endParaRPr lang="en-US">
              <a:solidFill>
                <a:srgbClr val="333333"/>
              </a:solidFill>
              <a:highlight>
                <a:srgbClr val="FFFFFF"/>
              </a:highlight>
              <a:ea typeface="Calibri"/>
              <a:cs typeface="Calibri"/>
            </a:endParaRPr>
          </a:p>
          <a:p>
            <a:endParaRPr lang="en-US">
              <a:ea typeface="Calibri"/>
              <a:cs typeface="Calibri"/>
            </a:endParaRPr>
          </a:p>
        </p:txBody>
      </p:sp>
      <p:pic>
        <p:nvPicPr>
          <p:cNvPr id="4" name="Picture 3">
            <a:extLst>
              <a:ext uri="{FF2B5EF4-FFF2-40B4-BE49-F238E27FC236}">
                <a16:creationId xmlns:a16="http://schemas.microsoft.com/office/drawing/2014/main" id="{6068E7D2-0EA9-95E4-63D6-F13162D28045}"/>
              </a:ext>
            </a:extLst>
          </p:cNvPr>
          <p:cNvPicPr>
            <a:picLocks noChangeAspect="1"/>
          </p:cNvPicPr>
          <p:nvPr/>
        </p:nvPicPr>
        <p:blipFill>
          <a:blip r:embed="rId4"/>
          <a:srcRect l="3482" t="14064" r="3028" b="9188"/>
          <a:stretch>
            <a:fillRect/>
          </a:stretch>
        </p:blipFill>
        <p:spPr>
          <a:xfrm>
            <a:off x="60399" y="1765799"/>
            <a:ext cx="5112662" cy="2294626"/>
          </a:xfrm>
          <a:prstGeom prst="rect">
            <a:avLst/>
          </a:prstGeom>
        </p:spPr>
      </p:pic>
      <p:sp>
        <p:nvSpPr>
          <p:cNvPr id="11" name="TextBox 10">
            <a:extLst>
              <a:ext uri="{FF2B5EF4-FFF2-40B4-BE49-F238E27FC236}">
                <a16:creationId xmlns:a16="http://schemas.microsoft.com/office/drawing/2014/main" id="{F8B8C7E2-372A-2017-800B-736983AD3475}"/>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Tree>
    <p:extLst>
      <p:ext uri="{BB962C8B-B14F-4D97-AF65-F5344CB8AC3E}">
        <p14:creationId xmlns:p14="http://schemas.microsoft.com/office/powerpoint/2010/main" val="4083378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6616-CE64-3BB1-88AF-7F0680359F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D2573C3-E0C5-F123-960E-61D9DE44F507}"/>
              </a:ext>
            </a:extLst>
          </p:cNvPr>
          <p:cNvPicPr>
            <a:picLocks noChangeAspect="1"/>
          </p:cNvPicPr>
          <p:nvPr/>
        </p:nvPicPr>
        <p:blipFill>
          <a:blip r:embed="rId2"/>
          <a:stretch>
            <a:fillRect/>
          </a:stretch>
        </p:blipFill>
        <p:spPr>
          <a:xfrm>
            <a:off x="111714" y="1565677"/>
            <a:ext cx="5003320" cy="2525747"/>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A038E8F4-4DF5-A61A-E202-36D9F9B14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472A259C-978A-8A5E-C6E2-F26E682BAF38}"/>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341389F4-BBDD-021F-2414-C559CF79BC21}"/>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83DF4696-B90C-349E-23AA-3F3E67708A0E}"/>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851E28B-7230-D4CC-2500-E407413C5D7F}"/>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1F0A38D7-97C5-4987-1EE4-36843FC2D81C}"/>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0A622D29-9633-B634-3D34-D2B62F51C9BB}"/>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Anther</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70511E8C-7F34-C8DC-99E4-24F642539DD8}"/>
              </a:ext>
            </a:extLst>
          </p:cNvPr>
          <p:cNvSpPr txBox="1"/>
          <p:nvPr/>
        </p:nvSpPr>
        <p:spPr>
          <a:xfrm>
            <a:off x="4646579" y="1855184"/>
            <a:ext cx="4464601" cy="1477328"/>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Tissue that produces pollen</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A small sac-like structure where pollen grains develop</a:t>
            </a:r>
            <a:endParaRPr lang="en-US">
              <a:solidFill>
                <a:srgbClr val="333333"/>
              </a:solidFill>
              <a:highlight>
                <a:srgbClr val="FFFFFF"/>
              </a:highlight>
              <a:ea typeface="Calibri"/>
              <a:cs typeface="Calibri"/>
            </a:endParaRPr>
          </a:p>
          <a:p>
            <a:endParaRPr lang="en-US">
              <a:ea typeface="Calibri"/>
              <a:cs typeface="Calibri"/>
            </a:endParaRPr>
          </a:p>
        </p:txBody>
      </p:sp>
      <p:sp>
        <p:nvSpPr>
          <p:cNvPr id="12" name="TextBox 11">
            <a:extLst>
              <a:ext uri="{FF2B5EF4-FFF2-40B4-BE49-F238E27FC236}">
                <a16:creationId xmlns:a16="http://schemas.microsoft.com/office/drawing/2014/main" id="{69F26172-1DDB-BD40-3D15-4AE42A090B84}"/>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4" name="TextBox 3">
            <a:extLst>
              <a:ext uri="{FF2B5EF4-FFF2-40B4-BE49-F238E27FC236}">
                <a16:creationId xmlns:a16="http://schemas.microsoft.com/office/drawing/2014/main" id="{4A789CE4-907A-474A-F31C-E04EAF673BAC}"/>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Male parts of a flower</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46E8D2DD-749D-272D-88E5-373D73E8B751}"/>
              </a:ext>
            </a:extLst>
          </p:cNvPr>
          <p:cNvSpPr txBox="1"/>
          <p:nvPr/>
        </p:nvSpPr>
        <p:spPr>
          <a:xfrm>
            <a:off x="357384" y="4259019"/>
            <a:ext cx="8824497" cy="1754326"/>
          </a:xfrm>
          <a:prstGeom prst="rect">
            <a:avLst/>
          </a:prstGeom>
          <a:noFill/>
        </p:spPr>
        <p:txBody>
          <a:bodyPr wrap="square" lIns="91440" tIns="45720" rIns="91440" bIns="45720" rtlCol="0" anchor="t">
            <a:spAutoFit/>
          </a:bodyPr>
          <a:lstStyle/>
          <a:p>
            <a:pPr marL="742950" lvl="1" indent="-285750">
              <a:buFont typeface="Courier New"/>
              <a:buChar char="○"/>
            </a:pPr>
            <a:endParaRPr lang="en-US">
              <a:solidFill>
                <a:srgbClr val="333333"/>
              </a:solidFill>
              <a:highlight>
                <a:srgbClr val="FFFFFF"/>
              </a:highlight>
              <a:ea typeface="Calibri"/>
              <a:cs typeface="Calibri"/>
            </a:endParaRPr>
          </a:p>
          <a:p>
            <a:pPr lvl="1"/>
            <a:r>
              <a:rPr lang="en-US">
                <a:solidFill>
                  <a:srgbClr val="333333"/>
                </a:solidFill>
                <a:highlight>
                  <a:srgbClr val="FFFFFF"/>
                </a:highlight>
              </a:rPr>
              <a:t>When the plant enters the flowering period, the anther breaks open and spreads pollen grains to the environment. When pollinators interact with the flower, pollen from the anther can be transferred onto the surface of a pollinator and transferred to other plants.</a:t>
            </a:r>
            <a:endParaRPr lang="en-US">
              <a:solidFill>
                <a:srgbClr val="333333"/>
              </a:solidFill>
              <a:highlight>
                <a:srgbClr val="FFFFFF"/>
              </a:highlight>
              <a:ea typeface="Calibri"/>
              <a:cs typeface="Calibri"/>
            </a:endParaRPr>
          </a:p>
          <a:p>
            <a:endParaRPr lang="en-US">
              <a:ea typeface="Calibri"/>
              <a:cs typeface="Calibri"/>
            </a:endParaRPr>
          </a:p>
        </p:txBody>
      </p:sp>
    </p:spTree>
    <p:extLst>
      <p:ext uri="{BB962C8B-B14F-4D97-AF65-F5344CB8AC3E}">
        <p14:creationId xmlns:p14="http://schemas.microsoft.com/office/powerpoint/2010/main" val="3434026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A9000-149B-8603-2A55-D05F1427B01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0F0AC7-09BB-F74A-7190-D1F175A5CBE7}"/>
              </a:ext>
            </a:extLst>
          </p:cNvPr>
          <p:cNvPicPr>
            <a:picLocks noChangeAspect="1"/>
          </p:cNvPicPr>
          <p:nvPr/>
        </p:nvPicPr>
        <p:blipFill>
          <a:blip r:embed="rId2"/>
          <a:stretch>
            <a:fillRect/>
          </a:stretch>
        </p:blipFill>
        <p:spPr>
          <a:xfrm>
            <a:off x="149663" y="1615382"/>
            <a:ext cx="4965371" cy="2455252"/>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8FB8C03E-1B52-2DD4-98A9-F51536ED0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D88B2C80-6146-DFED-AC4D-81252F265DAD}"/>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8504231-648C-3C96-6B98-D3EDB4B419CF}"/>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1DB1E1E9-0518-DF1C-F29E-F1CEF857213A}"/>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0D13087-AE4B-DA65-45F3-AB2F388595CD}"/>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3076F676-9D14-03C2-A54C-B3C05953255A}"/>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46D7DBB3-0228-E403-44C1-E985FCBEA621}"/>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Filament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25B5FE88-5605-6170-9AC1-878CA7EB09D8}"/>
              </a:ext>
            </a:extLst>
          </p:cNvPr>
          <p:cNvSpPr txBox="1"/>
          <p:nvPr/>
        </p:nvSpPr>
        <p:spPr>
          <a:xfrm>
            <a:off x="4646579" y="1855184"/>
            <a:ext cx="4464601" cy="1754326"/>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A long slender stalk that connects the anther to the base of the flower</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Can be long or short, depending on the plant species</a:t>
            </a:r>
            <a:endParaRPr lang="en-US">
              <a:solidFill>
                <a:srgbClr val="333333"/>
              </a:solidFill>
              <a:highlight>
                <a:srgbClr val="FFFFFF"/>
              </a:highlight>
              <a:ea typeface="Calibri"/>
              <a:cs typeface="Calibri"/>
            </a:endParaRPr>
          </a:p>
          <a:p>
            <a:endParaRPr lang="en-US">
              <a:ea typeface="Calibri"/>
              <a:cs typeface="Calibri"/>
            </a:endParaRPr>
          </a:p>
        </p:txBody>
      </p:sp>
      <p:sp>
        <p:nvSpPr>
          <p:cNvPr id="12" name="TextBox 11">
            <a:extLst>
              <a:ext uri="{FF2B5EF4-FFF2-40B4-BE49-F238E27FC236}">
                <a16:creationId xmlns:a16="http://schemas.microsoft.com/office/drawing/2014/main" id="{5422A685-48ED-CCD5-95B7-D9D258EECE6F}"/>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5" name="TextBox 4">
            <a:extLst>
              <a:ext uri="{FF2B5EF4-FFF2-40B4-BE49-F238E27FC236}">
                <a16:creationId xmlns:a16="http://schemas.microsoft.com/office/drawing/2014/main" id="{5A1DA8D1-436E-B200-3E63-4E7CBCC621FB}"/>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Male parts of a flower</a:t>
            </a:r>
            <a:endParaRPr lang="en-US" sz="2400" b="1">
              <a:solidFill>
                <a:srgbClr val="004F58"/>
              </a:solidFill>
              <a:ea typeface="Calibri"/>
              <a:cs typeface="Calibri"/>
            </a:endParaRPr>
          </a:p>
        </p:txBody>
      </p:sp>
    </p:spTree>
    <p:extLst>
      <p:ext uri="{BB962C8B-B14F-4D97-AF65-F5344CB8AC3E}">
        <p14:creationId xmlns:p14="http://schemas.microsoft.com/office/powerpoint/2010/main" val="522299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5F3E1-B597-72A6-ACE9-A9DE7331BE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71D62E-8865-87BE-4479-55E4A501B1EE}"/>
              </a:ext>
            </a:extLst>
          </p:cNvPr>
          <p:cNvPicPr>
            <a:picLocks noChangeAspect="1"/>
          </p:cNvPicPr>
          <p:nvPr/>
        </p:nvPicPr>
        <p:blipFill>
          <a:blip r:embed="rId2"/>
          <a:stretch>
            <a:fillRect/>
          </a:stretch>
        </p:blipFill>
        <p:spPr>
          <a:xfrm>
            <a:off x="149663" y="1615382"/>
            <a:ext cx="5054764" cy="2377913"/>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3EE7258C-F4FA-1F22-533F-ABB23796CD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C6FCE628-A77E-5040-D8C5-D45A78FE098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3A15D1C1-572C-692B-7798-6818AFEFB217}"/>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DF28A21-93B6-0FB0-C64C-E0987DA5F128}"/>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085BFC5E-053D-B997-ABED-CA0CC6E64F88}"/>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EAE14F21-0737-A8B6-5DE5-0D239DBCF8C7}"/>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1B3E6425-D2DC-CB78-4C62-9CAC5EB6DDA1}"/>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Carpel</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E833FB4C-08A2-7C24-776B-00F0D27616E8}"/>
              </a:ext>
            </a:extLst>
          </p:cNvPr>
          <p:cNvSpPr txBox="1"/>
          <p:nvPr/>
        </p:nvSpPr>
        <p:spPr>
          <a:xfrm>
            <a:off x="4752631" y="1855184"/>
            <a:ext cx="4358549" cy="2308324"/>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The basic reproductive unit of the plant</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dirty="0">
                <a:solidFill>
                  <a:srgbClr val="333333"/>
                </a:solidFill>
                <a:highlight>
                  <a:srgbClr val="FFFFFF"/>
                </a:highlight>
              </a:rPr>
              <a:t>Includes the stigma, </a:t>
            </a:r>
            <a:r>
              <a:rPr lang="en-US">
                <a:solidFill>
                  <a:srgbClr val="333333"/>
                </a:solidFill>
                <a:highlight>
                  <a:srgbClr val="FFFFFF"/>
                </a:highlight>
              </a:rPr>
              <a:t>style,</a:t>
            </a:r>
            <a:r>
              <a:rPr lang="en-US" dirty="0">
                <a:solidFill>
                  <a:srgbClr val="333333"/>
                </a:solidFill>
                <a:highlight>
                  <a:srgbClr val="FFFFFF"/>
                </a:highlight>
              </a:rPr>
              <a:t> and the ovary</a:t>
            </a:r>
            <a:endParaRPr lang="en-US" dirty="0">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a typeface="Calibri"/>
              <a:cs typeface="Calibri"/>
            </a:endParaRPr>
          </a:p>
          <a:p>
            <a:pPr marL="742950" lvl="1" indent="-285750">
              <a:buFont typeface="Courier New"/>
              <a:buChar char="○"/>
            </a:pPr>
            <a:r>
              <a:rPr lang="en-US">
                <a:solidFill>
                  <a:srgbClr val="333333"/>
                </a:solidFill>
                <a:highlight>
                  <a:srgbClr val="FFFFFF"/>
                </a:highlight>
              </a:rPr>
              <a:t>Can also be referred to as pistils</a:t>
            </a:r>
            <a:endParaRPr lang="en-US">
              <a:solidFill>
                <a:srgbClr val="333333"/>
              </a:solidFill>
              <a:highlight>
                <a:srgbClr val="FFFFFF"/>
              </a:highlight>
              <a:ea typeface="Calibri"/>
              <a:cs typeface="Calibri"/>
            </a:endParaRPr>
          </a:p>
          <a:p>
            <a:endParaRPr lang="en-US">
              <a:ea typeface="Calibri"/>
              <a:cs typeface="Calibri"/>
            </a:endParaRPr>
          </a:p>
        </p:txBody>
      </p:sp>
      <p:sp>
        <p:nvSpPr>
          <p:cNvPr id="12" name="TextBox 11">
            <a:extLst>
              <a:ext uri="{FF2B5EF4-FFF2-40B4-BE49-F238E27FC236}">
                <a16:creationId xmlns:a16="http://schemas.microsoft.com/office/drawing/2014/main" id="{747ADD41-3022-560F-3D97-5BC01E7939DF}"/>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4" name="TextBox 3">
            <a:extLst>
              <a:ext uri="{FF2B5EF4-FFF2-40B4-BE49-F238E27FC236}">
                <a16:creationId xmlns:a16="http://schemas.microsoft.com/office/drawing/2014/main" id="{FC795F0E-B6F7-2784-4CD0-FD46F685A330}"/>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Female parts of a flower</a:t>
            </a:r>
            <a:endParaRPr lang="en-US" sz="2400" b="1">
              <a:solidFill>
                <a:srgbClr val="004F58"/>
              </a:solidFill>
              <a:ea typeface="Calibri"/>
              <a:cs typeface="Calibri"/>
            </a:endParaRPr>
          </a:p>
        </p:txBody>
      </p:sp>
    </p:spTree>
    <p:extLst>
      <p:ext uri="{BB962C8B-B14F-4D97-AF65-F5344CB8AC3E}">
        <p14:creationId xmlns:p14="http://schemas.microsoft.com/office/powerpoint/2010/main" val="237219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2567-8B0E-2E4A-95A0-9DC8F05917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7567452-67AF-C4F2-3112-745FABE6A493}"/>
              </a:ext>
            </a:extLst>
          </p:cNvPr>
          <p:cNvSpPr txBox="1"/>
          <p:nvPr/>
        </p:nvSpPr>
        <p:spPr>
          <a:xfrm>
            <a:off x="-4671" y="4545144"/>
            <a:ext cx="9111846" cy="1477328"/>
          </a:xfrm>
          <a:prstGeom prst="rect">
            <a:avLst/>
          </a:prstGeom>
          <a:noFill/>
        </p:spPr>
        <p:txBody>
          <a:bodyPr wrap="square" lIns="91440" tIns="45720" rIns="91440" bIns="45720" rtlCol="0" anchor="t">
            <a:spAutoFit/>
          </a:bodyPr>
          <a:lstStyle/>
          <a:p>
            <a:pPr lvl="1"/>
            <a:r>
              <a:rPr lang="en-US">
                <a:solidFill>
                  <a:srgbClr val="333333"/>
                </a:solidFill>
                <a:highlight>
                  <a:srgbClr val="FFFFFF"/>
                </a:highlight>
              </a:rPr>
              <a:t>The pollen grain can then form a pollen tube which transports the male cells through the female organ.</a:t>
            </a:r>
            <a:endParaRPr lang="en-US">
              <a:solidFill>
                <a:srgbClr val="333333"/>
              </a:solidFill>
              <a:highlight>
                <a:srgbClr val="FFFFFF"/>
              </a:highlight>
              <a:ea typeface="Calibri"/>
              <a:cs typeface="Calibri"/>
            </a:endParaRPr>
          </a:p>
          <a:p>
            <a:pPr lvl="1"/>
            <a:endParaRPr lang="en-US">
              <a:solidFill>
                <a:srgbClr val="333333"/>
              </a:solidFill>
              <a:highlight>
                <a:srgbClr val="FFFFFF"/>
              </a:highlight>
              <a:ea typeface="Calibri"/>
              <a:cs typeface="Calibri"/>
            </a:endParaRPr>
          </a:p>
          <a:p>
            <a:pPr lvl="1"/>
            <a:r>
              <a:rPr lang="en-US">
                <a:solidFill>
                  <a:srgbClr val="333333"/>
                </a:solidFill>
                <a:highlight>
                  <a:srgbClr val="FFFFFF"/>
                </a:highlight>
              </a:rPr>
              <a:t>When the pollen tube reaches the ovule, fertilization can occur, which forms a seed.</a:t>
            </a:r>
            <a:endParaRPr lang="en-US">
              <a:solidFill>
                <a:srgbClr val="333333"/>
              </a:solidFill>
              <a:highlight>
                <a:srgbClr val="FFFFFF"/>
              </a:highlight>
              <a:ea typeface="Calibri"/>
              <a:cs typeface="Calibri"/>
            </a:endParaRPr>
          </a:p>
          <a:p>
            <a:endParaRPr lang="en-US">
              <a:ea typeface="Calibri"/>
              <a:cs typeface="Calibri"/>
            </a:endParaRPr>
          </a:p>
        </p:txBody>
      </p:sp>
      <p:pic>
        <p:nvPicPr>
          <p:cNvPr id="4" name="Picture 3">
            <a:extLst>
              <a:ext uri="{FF2B5EF4-FFF2-40B4-BE49-F238E27FC236}">
                <a16:creationId xmlns:a16="http://schemas.microsoft.com/office/drawing/2014/main" id="{BB7D7F60-568B-BF64-D3B1-9B33E01C2F99}"/>
              </a:ext>
            </a:extLst>
          </p:cNvPr>
          <p:cNvPicPr>
            <a:picLocks noChangeAspect="1"/>
          </p:cNvPicPr>
          <p:nvPr/>
        </p:nvPicPr>
        <p:blipFill>
          <a:blip r:embed="rId2"/>
          <a:srcRect l="2623" r="2880" b="7313"/>
          <a:stretch>
            <a:fillRect/>
          </a:stretch>
        </p:blipFill>
        <p:spPr>
          <a:xfrm>
            <a:off x="103521" y="1286784"/>
            <a:ext cx="5003320" cy="2706511"/>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E01389A9-BD2A-00D5-88AA-BFDAF0F95E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A5F30507-D548-9442-1387-0B1C9E4D4523}"/>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99BA24D8-2495-184E-E55E-50BDB78977CE}"/>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DCFC39E1-5673-2B0B-21D5-524CA260FC60}"/>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B46C083-210F-B3D4-DD67-5284B9A52371}"/>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B10A5B58-7D53-2EC5-8DAE-79C9A24D3823}"/>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D7757057-0057-C32C-8770-98A712244022}"/>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Stigma</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4BA21C30-601F-7A81-D571-6AA8F6F710CC}"/>
              </a:ext>
            </a:extLst>
          </p:cNvPr>
          <p:cNvSpPr txBox="1"/>
          <p:nvPr/>
        </p:nvSpPr>
        <p:spPr>
          <a:xfrm>
            <a:off x="4602680" y="1717102"/>
            <a:ext cx="4528063" cy="2585323"/>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Located at the top part of the carpel. Receives pollen</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lvl="1"/>
            <a:r>
              <a:rPr lang="en-US">
                <a:solidFill>
                  <a:srgbClr val="333333"/>
                </a:solidFill>
                <a:highlight>
                  <a:srgbClr val="FFFFFF"/>
                </a:highlight>
              </a:rPr>
              <a:t>Pollen can be transferred from the pollinator onto the stigma. Once pollen lands on the stigma, water enters the pollen grain. The pollen grain becomes hydrated and establishes a strong connection to the stigma. </a:t>
            </a:r>
            <a:endParaRPr lang="en-US">
              <a:solidFill>
                <a:srgbClr val="333333"/>
              </a:solidFill>
              <a:highlight>
                <a:srgbClr val="FFFFFF"/>
              </a:highlight>
              <a:ea typeface="Calibri"/>
              <a:cs typeface="Calibri"/>
            </a:endParaRPr>
          </a:p>
        </p:txBody>
      </p:sp>
      <p:sp>
        <p:nvSpPr>
          <p:cNvPr id="12" name="TextBox 11">
            <a:extLst>
              <a:ext uri="{FF2B5EF4-FFF2-40B4-BE49-F238E27FC236}">
                <a16:creationId xmlns:a16="http://schemas.microsoft.com/office/drawing/2014/main" id="{0120D1D7-9A14-DC1D-2303-DDBF68259F87}"/>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5" name="TextBox 4">
            <a:extLst>
              <a:ext uri="{FF2B5EF4-FFF2-40B4-BE49-F238E27FC236}">
                <a16:creationId xmlns:a16="http://schemas.microsoft.com/office/drawing/2014/main" id="{C5968EAA-9B9D-F04E-3AB6-F50167600565}"/>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Female parts of a flower</a:t>
            </a:r>
            <a:endParaRPr lang="en-US" sz="2400" b="1">
              <a:solidFill>
                <a:srgbClr val="004F58"/>
              </a:solidFill>
              <a:ea typeface="Calibri"/>
              <a:cs typeface="Calibri"/>
            </a:endParaRPr>
          </a:p>
        </p:txBody>
      </p:sp>
    </p:spTree>
    <p:extLst>
      <p:ext uri="{BB962C8B-B14F-4D97-AF65-F5344CB8AC3E}">
        <p14:creationId xmlns:p14="http://schemas.microsoft.com/office/powerpoint/2010/main" val="165239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797E-34E4-95D7-1106-46C8C148FDD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3D6DA2-3336-E06A-2F99-3134D5693341}"/>
              </a:ext>
            </a:extLst>
          </p:cNvPr>
          <p:cNvPicPr>
            <a:picLocks noChangeAspect="1"/>
          </p:cNvPicPr>
          <p:nvPr/>
        </p:nvPicPr>
        <p:blipFill>
          <a:blip r:embed="rId2"/>
          <a:srcRect l="2623" r="2880" b="7313"/>
          <a:stretch>
            <a:fillRect/>
          </a:stretch>
        </p:blipFill>
        <p:spPr>
          <a:xfrm>
            <a:off x="103521" y="1286784"/>
            <a:ext cx="5003320" cy="2706511"/>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BCE516AC-47D7-856E-E8D2-E6D137293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51E1187B-AC3E-8E99-9114-80E8BFF6E1A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188820A-54B9-F218-847F-F4AEEF0374C4}"/>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E8CCB19C-3D7B-AC71-A49E-DF6F730661F7}"/>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58A87BE3-5D0E-C4A4-3B70-5A43AD06955B}"/>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E2BF35D7-B607-0A9B-09A8-EB889FAA99FC}"/>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928D7AAF-4CFD-3F9C-89B4-6BBC5C24745C}"/>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Style</a:t>
            </a:r>
            <a:endParaRPr lang="en-US">
              <a:ea typeface="Calibri" panose="020F0502020204030204"/>
              <a:cs typeface="Calibri" panose="020F0502020204030204"/>
            </a:endParaRPr>
          </a:p>
        </p:txBody>
      </p:sp>
      <p:sp>
        <p:nvSpPr>
          <p:cNvPr id="12" name="TextBox 11">
            <a:extLst>
              <a:ext uri="{FF2B5EF4-FFF2-40B4-BE49-F238E27FC236}">
                <a16:creationId xmlns:a16="http://schemas.microsoft.com/office/drawing/2014/main" id="{FBFBFD57-0B88-D14C-71DA-760F39CE83F5}"/>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5" name="Picture 4">
            <a:extLst>
              <a:ext uri="{FF2B5EF4-FFF2-40B4-BE49-F238E27FC236}">
                <a16:creationId xmlns:a16="http://schemas.microsoft.com/office/drawing/2014/main" id="{2A4A4534-B8CC-1F95-B85E-1282696A0592}"/>
              </a:ext>
            </a:extLst>
          </p:cNvPr>
          <p:cNvPicPr>
            <a:picLocks noChangeAspect="1"/>
          </p:cNvPicPr>
          <p:nvPr/>
        </p:nvPicPr>
        <p:blipFill>
          <a:blip r:embed="rId5"/>
          <a:srcRect l="3129" r="4440" b="6660"/>
          <a:stretch>
            <a:fillRect/>
          </a:stretch>
        </p:blipFill>
        <p:spPr>
          <a:xfrm>
            <a:off x="103521" y="1341788"/>
            <a:ext cx="4951130" cy="2757415"/>
          </a:xfrm>
          <a:prstGeom prst="rect">
            <a:avLst/>
          </a:prstGeom>
        </p:spPr>
      </p:pic>
      <p:sp>
        <p:nvSpPr>
          <p:cNvPr id="9" name="TextBox 8">
            <a:extLst>
              <a:ext uri="{FF2B5EF4-FFF2-40B4-BE49-F238E27FC236}">
                <a16:creationId xmlns:a16="http://schemas.microsoft.com/office/drawing/2014/main" id="{1443F5CE-1F10-A2E3-64E0-B4139DFF0691}"/>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Female parts of a flower</a:t>
            </a:r>
            <a:endParaRPr lang="en-US" sz="2400" b="1">
              <a:solidFill>
                <a:srgbClr val="004F58"/>
              </a:solidFill>
              <a:ea typeface="Calibri"/>
              <a:cs typeface="Calibri"/>
            </a:endParaRPr>
          </a:p>
        </p:txBody>
      </p:sp>
      <p:sp>
        <p:nvSpPr>
          <p:cNvPr id="10" name="TextBox 9">
            <a:extLst>
              <a:ext uri="{FF2B5EF4-FFF2-40B4-BE49-F238E27FC236}">
                <a16:creationId xmlns:a16="http://schemas.microsoft.com/office/drawing/2014/main" id="{1A7ED768-D909-F5EA-8089-2E47609CAA8A}"/>
              </a:ext>
            </a:extLst>
          </p:cNvPr>
          <p:cNvSpPr txBox="1"/>
          <p:nvPr/>
        </p:nvSpPr>
        <p:spPr>
          <a:xfrm>
            <a:off x="4935145" y="1799587"/>
            <a:ext cx="4195597" cy="658114"/>
          </a:xfrm>
          <a:prstGeom prst="rect">
            <a:avLst/>
          </a:prstGeom>
          <a:noFill/>
        </p:spPr>
        <p:txBody>
          <a:bodyPr wrap="square" lIns="91440" tIns="45720" rIns="91440" bIns="45720" rtlCol="0" anchor="t">
            <a:spAutoFit/>
          </a:bodyPr>
          <a:lstStyle/>
          <a:p>
            <a:pPr marL="285750" indent="-285750">
              <a:buFont typeface="Courier New"/>
              <a:buChar char="o"/>
            </a:pPr>
            <a:r>
              <a:rPr lang="en-US">
                <a:solidFill>
                  <a:srgbClr val="333333"/>
                </a:solidFill>
              </a:rPr>
              <a:t>A long slender region located between the stigma and the ovary.</a:t>
            </a:r>
            <a:endParaRPr lang="en-US">
              <a:solidFill>
                <a:srgbClr val="333333"/>
              </a:solidFill>
              <a:ea typeface="Calibri"/>
              <a:cs typeface="Calibri"/>
            </a:endParaRPr>
          </a:p>
        </p:txBody>
      </p:sp>
    </p:spTree>
    <p:extLst>
      <p:ext uri="{BB962C8B-B14F-4D97-AF65-F5344CB8AC3E}">
        <p14:creationId xmlns:p14="http://schemas.microsoft.com/office/powerpoint/2010/main" val="2171866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6A6B-D214-DE8A-5F27-D3E6D15279EF}"/>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1311012C-7CE4-3F38-F1E0-6768F6A53FD6}"/>
              </a:ext>
            </a:extLst>
          </p:cNvPr>
          <p:cNvPicPr>
            <a:picLocks noChangeAspect="1"/>
          </p:cNvPicPr>
          <p:nvPr/>
        </p:nvPicPr>
        <p:blipFill>
          <a:blip r:embed="rId2"/>
          <a:stretch>
            <a:fillRect/>
          </a:stretch>
        </p:blipFill>
        <p:spPr>
          <a:xfrm>
            <a:off x="222653" y="1801275"/>
            <a:ext cx="4853997" cy="2244974"/>
          </a:xfrm>
          <a:prstGeom prst="rect">
            <a:avLst/>
          </a:prstGeom>
        </p:spPr>
      </p:pic>
      <p:pic>
        <p:nvPicPr>
          <p:cNvPr id="9" name="Picture 8">
            <a:extLst>
              <a:ext uri="{FF2B5EF4-FFF2-40B4-BE49-F238E27FC236}">
                <a16:creationId xmlns:a16="http://schemas.microsoft.com/office/drawing/2014/main" id="{D0FB7DF1-80C7-2BEB-A19F-B58B57C97BB1}"/>
              </a:ext>
            </a:extLst>
          </p:cNvPr>
          <p:cNvPicPr>
            <a:picLocks noChangeAspect="1"/>
          </p:cNvPicPr>
          <p:nvPr/>
        </p:nvPicPr>
        <p:blipFill>
          <a:blip r:embed="rId2"/>
          <a:stretch>
            <a:fillRect/>
          </a:stretch>
        </p:blipFill>
        <p:spPr>
          <a:xfrm>
            <a:off x="214751" y="1796766"/>
            <a:ext cx="4809926" cy="2224591"/>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52FFCAAF-48CC-488D-7241-853449120F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CCC5C5BD-CBDA-4698-2804-50666953E06C}"/>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43A73592-1320-FA56-D122-B336E9683CBB}"/>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AE2CB93-80F0-B357-A0B0-05E571B4C361}"/>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25C129BB-571F-BBAC-57BB-4BA89098DFA8}"/>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DC23BA63-CF79-63FE-A209-D82DC9F1496A}"/>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4180D50B-9620-B365-CDA2-F769B8D4F96F}"/>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Ovary</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4CF0186F-F2BE-08C4-675F-58A14CF19FC2}"/>
              </a:ext>
            </a:extLst>
          </p:cNvPr>
          <p:cNvSpPr txBox="1"/>
          <p:nvPr/>
        </p:nvSpPr>
        <p:spPr>
          <a:xfrm>
            <a:off x="4593423" y="1717102"/>
            <a:ext cx="4525536" cy="2031325"/>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Located at the base of the female reproductive unit</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dirty="0">
                <a:solidFill>
                  <a:srgbClr val="333333"/>
                </a:solidFill>
                <a:highlight>
                  <a:srgbClr val="FFFFFF"/>
                </a:highlight>
              </a:rPr>
              <a:t>Houses the ovules (eggs) that are critical for the production of new seeds</a:t>
            </a:r>
            <a:endParaRPr lang="en-US" dirty="0">
              <a:solidFill>
                <a:srgbClr val="333333"/>
              </a:solidFill>
              <a:highlight>
                <a:srgbClr val="FFFFFF"/>
              </a:highlight>
              <a:ea typeface="Calibri"/>
              <a:cs typeface="Calibri"/>
            </a:endParaRPr>
          </a:p>
          <a:p>
            <a:endParaRPr lang="en-US">
              <a:ea typeface="Calibri"/>
              <a:cs typeface="Calibri"/>
            </a:endParaRPr>
          </a:p>
        </p:txBody>
      </p:sp>
      <p:sp>
        <p:nvSpPr>
          <p:cNvPr id="12" name="TextBox 11">
            <a:extLst>
              <a:ext uri="{FF2B5EF4-FFF2-40B4-BE49-F238E27FC236}">
                <a16:creationId xmlns:a16="http://schemas.microsoft.com/office/drawing/2014/main" id="{B309375D-87ED-FCD1-6CBC-CBA5727A4EF9}"/>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4" name="TextBox 3">
            <a:extLst>
              <a:ext uri="{FF2B5EF4-FFF2-40B4-BE49-F238E27FC236}">
                <a16:creationId xmlns:a16="http://schemas.microsoft.com/office/drawing/2014/main" id="{DFBCA848-DF70-9666-9783-8307F0C45C6B}"/>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Female parts of a flower</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95794C61-F1EB-7BEA-95CF-540AEB0BD085}"/>
              </a:ext>
            </a:extLst>
          </p:cNvPr>
          <p:cNvSpPr txBox="1"/>
          <p:nvPr/>
        </p:nvSpPr>
        <p:spPr>
          <a:xfrm>
            <a:off x="44990" y="4604061"/>
            <a:ext cx="8685112" cy="1200329"/>
          </a:xfrm>
          <a:prstGeom prst="rect">
            <a:avLst/>
          </a:prstGeom>
          <a:noFill/>
        </p:spPr>
        <p:txBody>
          <a:bodyPr wrap="square" lIns="91440" tIns="45720" rIns="91440" bIns="45720" rtlCol="0" anchor="t">
            <a:spAutoFit/>
          </a:bodyPr>
          <a:lstStyle/>
          <a:p>
            <a:pPr lvl="1"/>
            <a:r>
              <a:rPr lang="en-US">
                <a:solidFill>
                  <a:srgbClr val="333333"/>
                </a:solidFill>
                <a:highlight>
                  <a:srgbClr val="FFFFFF"/>
                </a:highlight>
              </a:rPr>
              <a:t>Following successful pollination, the ovary will develop into fruit. The fruit protects the developing seeds from damage. The fruit can be eaten by humans and animals, which helps spread seeds into the environment.</a:t>
            </a:r>
            <a:endParaRPr lang="en-US">
              <a:solidFill>
                <a:srgbClr val="333333"/>
              </a:solidFill>
              <a:highlight>
                <a:srgbClr val="FFFFFF"/>
              </a:highlight>
              <a:ea typeface="Calibri"/>
              <a:cs typeface="Calibri"/>
            </a:endParaRPr>
          </a:p>
          <a:p>
            <a:endParaRPr lang="en-US">
              <a:ea typeface="Calibri"/>
              <a:cs typeface="Calibri"/>
            </a:endParaRPr>
          </a:p>
        </p:txBody>
      </p:sp>
    </p:spTree>
    <p:extLst>
      <p:ext uri="{BB962C8B-B14F-4D97-AF65-F5344CB8AC3E}">
        <p14:creationId xmlns:p14="http://schemas.microsoft.com/office/powerpoint/2010/main" val="2295946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11D6C-EC51-D993-A1CE-C2A8B59311E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54488C7-9881-3E18-7F93-6618D3412A80}"/>
              </a:ext>
            </a:extLst>
          </p:cNvPr>
          <p:cNvPicPr>
            <a:picLocks noChangeAspect="1"/>
          </p:cNvPicPr>
          <p:nvPr/>
        </p:nvPicPr>
        <p:blipFill>
          <a:blip r:embed="rId2"/>
          <a:stretch>
            <a:fillRect/>
          </a:stretch>
        </p:blipFill>
        <p:spPr>
          <a:xfrm>
            <a:off x="201436" y="1697013"/>
            <a:ext cx="4767547" cy="2324344"/>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426A06DC-C5F7-FF66-0811-6BC1DB249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1A51AD70-A23A-2F10-0E4E-C52F028BC17F}"/>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A10FA124-0982-02B4-118E-D6AB6C180E0C}"/>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6E3C6FD6-908C-96B6-F7C7-5894E7D8AFF4}"/>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7EEDE38A-210D-59AD-7D24-576B0AE99B6E}"/>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5E952F88-317A-8DC4-18E0-BC56A086AD44}"/>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2" name="TextBox 1">
            <a:extLst>
              <a:ext uri="{FF2B5EF4-FFF2-40B4-BE49-F238E27FC236}">
                <a16:creationId xmlns:a16="http://schemas.microsoft.com/office/drawing/2014/main" id="{3C7A6783-D831-287E-D223-119687F2562E}"/>
              </a:ext>
            </a:extLst>
          </p:cNvPr>
          <p:cNvSpPr txBox="1"/>
          <p:nvPr/>
        </p:nvSpPr>
        <p:spPr>
          <a:xfrm>
            <a:off x="4225856" y="1243654"/>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Ovule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ABB27AD9-560A-619C-B05A-25EB28E1E5D8}"/>
              </a:ext>
            </a:extLst>
          </p:cNvPr>
          <p:cNvSpPr txBox="1"/>
          <p:nvPr/>
        </p:nvSpPr>
        <p:spPr>
          <a:xfrm>
            <a:off x="4593423" y="1705319"/>
            <a:ext cx="4525536" cy="1200329"/>
          </a:xfrm>
          <a:prstGeom prst="rect">
            <a:avLst/>
          </a:prstGeom>
          <a:noFill/>
        </p:spPr>
        <p:txBody>
          <a:bodyPr wrap="square" lIns="91440" tIns="45720" rIns="91440" bIns="45720" rtlCol="0" anchor="t">
            <a:spAutoFit/>
          </a:bodyPr>
          <a:lstStyle/>
          <a:p>
            <a:pPr marL="742950" lvl="1" indent="-285750">
              <a:buFont typeface="Courier New"/>
              <a:buChar char="○"/>
            </a:pPr>
            <a:r>
              <a:rPr lang="en-US">
                <a:solidFill>
                  <a:srgbClr val="333333"/>
                </a:solidFill>
                <a:highlight>
                  <a:srgbClr val="FFFFFF"/>
                </a:highlight>
              </a:rPr>
              <a:t>Located inside the ovary</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dirty="0">
                <a:solidFill>
                  <a:srgbClr val="333333"/>
                </a:solidFill>
                <a:highlight>
                  <a:srgbClr val="FFFFFF"/>
                </a:highlight>
              </a:rPr>
              <a:t>Contains the female eggs</a:t>
            </a:r>
            <a:endParaRPr lang="en-US" dirty="0">
              <a:solidFill>
                <a:srgbClr val="333333"/>
              </a:solidFill>
              <a:highlight>
                <a:srgbClr val="FFFFFF"/>
              </a:highlight>
              <a:ea typeface="Calibri"/>
              <a:cs typeface="Calibri"/>
            </a:endParaRPr>
          </a:p>
          <a:p>
            <a:endParaRPr lang="en-US">
              <a:ea typeface="Calibri"/>
              <a:cs typeface="Calibri"/>
            </a:endParaRPr>
          </a:p>
        </p:txBody>
      </p:sp>
      <p:sp>
        <p:nvSpPr>
          <p:cNvPr id="12" name="TextBox 11">
            <a:extLst>
              <a:ext uri="{FF2B5EF4-FFF2-40B4-BE49-F238E27FC236}">
                <a16:creationId xmlns:a16="http://schemas.microsoft.com/office/drawing/2014/main" id="{2D558689-8F19-8BCC-6790-8DF6BABF49D8}"/>
              </a:ext>
            </a:extLst>
          </p:cNvPr>
          <p:cNvSpPr txBox="1"/>
          <p:nvPr/>
        </p:nvSpPr>
        <p:spPr>
          <a:xfrm>
            <a:off x="51331" y="4099203"/>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5" name="TextBox 4">
            <a:extLst>
              <a:ext uri="{FF2B5EF4-FFF2-40B4-BE49-F238E27FC236}">
                <a16:creationId xmlns:a16="http://schemas.microsoft.com/office/drawing/2014/main" id="{3FA07EA4-0E34-8EC4-EE84-F2E1EF2FF3FF}"/>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Female parts of a flower</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3EF0BF28-7706-4FD6-F844-E775787A449B}"/>
              </a:ext>
            </a:extLst>
          </p:cNvPr>
          <p:cNvSpPr txBox="1"/>
          <p:nvPr/>
        </p:nvSpPr>
        <p:spPr>
          <a:xfrm>
            <a:off x="4546289" y="3036855"/>
            <a:ext cx="4761206" cy="1200329"/>
          </a:xfrm>
          <a:prstGeom prst="rect">
            <a:avLst/>
          </a:prstGeom>
          <a:noFill/>
        </p:spPr>
        <p:txBody>
          <a:bodyPr wrap="square" lIns="91440" tIns="45720" rIns="91440" bIns="45720" rtlCol="0" anchor="t">
            <a:spAutoFit/>
          </a:bodyPr>
          <a:lstStyle/>
          <a:p>
            <a:pPr lvl="1"/>
            <a:r>
              <a:rPr lang="en-US">
                <a:solidFill>
                  <a:srgbClr val="333333"/>
                </a:solidFill>
                <a:highlight>
                  <a:srgbClr val="FFFFFF"/>
                </a:highlight>
              </a:rPr>
              <a:t>The eggs are fertilized by cells contained inside the pollen, which gives rise to new seeds.</a:t>
            </a:r>
            <a:endParaRPr lang="en-US">
              <a:solidFill>
                <a:srgbClr val="333333"/>
              </a:solidFill>
              <a:highlight>
                <a:srgbClr val="FFFFFF"/>
              </a:highlight>
              <a:ea typeface="Calibri"/>
              <a:cs typeface="Calibri"/>
            </a:endParaRPr>
          </a:p>
          <a:p>
            <a:endParaRPr lang="en-US">
              <a:ea typeface="Calibri"/>
              <a:cs typeface="Calibri"/>
            </a:endParaRPr>
          </a:p>
        </p:txBody>
      </p:sp>
    </p:spTree>
    <p:extLst>
      <p:ext uri="{BB962C8B-B14F-4D97-AF65-F5344CB8AC3E}">
        <p14:creationId xmlns:p14="http://schemas.microsoft.com/office/powerpoint/2010/main" val="55556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8E01C-FA44-FA16-DD0C-AA0A9FF2FD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DCAA219-25EF-38E9-7176-502B290449B7}"/>
              </a:ext>
            </a:extLst>
          </p:cNvPr>
          <p:cNvPicPr>
            <a:picLocks noChangeAspect="1"/>
          </p:cNvPicPr>
          <p:nvPr/>
        </p:nvPicPr>
        <p:blipFill>
          <a:blip r:embed="rId2"/>
          <a:stretch>
            <a:fillRect/>
          </a:stretch>
        </p:blipFill>
        <p:spPr>
          <a:xfrm>
            <a:off x="161860" y="842458"/>
            <a:ext cx="4767547" cy="2324344"/>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29685402-7C67-8A04-9930-8EB270A2F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240AEF68-F9E8-8B1F-DD54-90ECD7D7FCD3}"/>
              </a:ext>
            </a:extLst>
          </p:cNvPr>
          <p:cNvGrpSpPr/>
          <p:nvPr/>
        </p:nvGrpSpPr>
        <p:grpSpPr>
          <a:xfrm>
            <a:off x="-64087" y="5665436"/>
            <a:ext cx="9986988" cy="1333500"/>
            <a:chOff x="-126890" y="7924801"/>
            <a:chExt cx="7512583" cy="1333500"/>
          </a:xfrm>
        </p:grpSpPr>
        <p:sp>
          <p:nvSpPr>
            <p:cNvPr id="6" name="Flowchart: Punched Tape 5">
              <a:extLst>
                <a:ext uri="{FF2B5EF4-FFF2-40B4-BE49-F238E27FC236}">
                  <a16:creationId xmlns:a16="http://schemas.microsoft.com/office/drawing/2014/main" id="{D6C3B3EF-FA9D-6DD7-7391-B37C60994528}"/>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3E60250-D4F8-F884-F886-B22E6CE76D95}"/>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CBC1C4D0-62DC-BE41-45FD-8FD74EB21FD4}"/>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4CF92516-44E9-6F2A-B64E-8AD41EC606ED}"/>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3DB263F-BD25-7342-EC4C-4FA90426AFBE}"/>
              </a:ext>
            </a:extLst>
          </p:cNvPr>
          <p:cNvSpPr txBox="1"/>
          <p:nvPr/>
        </p:nvSpPr>
        <p:spPr>
          <a:xfrm>
            <a:off x="3707006" y="289062"/>
            <a:ext cx="4767546" cy="461665"/>
          </a:xfrm>
          <a:prstGeom prst="rect">
            <a:avLst/>
          </a:prstGeom>
          <a:noFill/>
        </p:spPr>
        <p:txBody>
          <a:bodyPr wrap="square" lIns="91440" tIns="45720" rIns="91440" bIns="45720" rtlCol="0" anchor="t">
            <a:spAutoFit/>
          </a:bodyPr>
          <a:lstStyle/>
          <a:p>
            <a:r>
              <a:rPr lang="en-US" sz="2400" b="1">
                <a:solidFill>
                  <a:srgbClr val="004F58"/>
                </a:solidFill>
              </a:rPr>
              <a:t>Other important features of flowers</a:t>
            </a:r>
            <a:endParaRPr lang="en-US" sz="2400" b="1">
              <a:solidFill>
                <a:srgbClr val="004F58"/>
              </a:solidFill>
              <a:ea typeface="Calibri"/>
              <a:cs typeface="Calibri"/>
            </a:endParaRPr>
          </a:p>
        </p:txBody>
      </p:sp>
      <p:sp>
        <p:nvSpPr>
          <p:cNvPr id="2" name="TextBox 1">
            <a:extLst>
              <a:ext uri="{FF2B5EF4-FFF2-40B4-BE49-F238E27FC236}">
                <a16:creationId xmlns:a16="http://schemas.microsoft.com/office/drawing/2014/main" id="{E5028BF2-73AA-29D7-01F7-29945E4B7DD6}"/>
              </a:ext>
            </a:extLst>
          </p:cNvPr>
          <p:cNvSpPr txBox="1"/>
          <p:nvPr/>
        </p:nvSpPr>
        <p:spPr>
          <a:xfrm>
            <a:off x="4225856" y="803707"/>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Sepal</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0C294A81-CBE7-624E-68FE-8FDA4BBF0956}"/>
              </a:ext>
            </a:extLst>
          </p:cNvPr>
          <p:cNvSpPr txBox="1"/>
          <p:nvPr/>
        </p:nvSpPr>
        <p:spPr>
          <a:xfrm>
            <a:off x="4575903" y="1260749"/>
            <a:ext cx="4507706" cy="2062103"/>
          </a:xfrm>
          <a:prstGeom prst="rect">
            <a:avLst/>
          </a:prstGeom>
          <a:noFill/>
        </p:spPr>
        <p:txBody>
          <a:bodyPr wrap="square" lIns="91440" tIns="45720" rIns="91440" bIns="45720" rtlCol="0" anchor="t">
            <a:spAutoFit/>
          </a:bodyPr>
          <a:lstStyle/>
          <a:p>
            <a:pPr marL="742950" lvl="1" indent="-285750">
              <a:buFont typeface="Courier New"/>
              <a:buChar char="o"/>
            </a:pPr>
            <a:r>
              <a:rPr lang="en-US" sz="1600">
                <a:solidFill>
                  <a:srgbClr val="333333"/>
                </a:solidFill>
                <a:highlight>
                  <a:srgbClr val="FFFFFF"/>
                </a:highlight>
              </a:rPr>
              <a:t>Forms the protective barrier surrounding the developing, unopened flower bud</a:t>
            </a:r>
            <a:endParaRPr lang="en-US" sz="1600">
              <a:ea typeface="Calibri"/>
              <a:cs typeface="Calibri"/>
            </a:endParaRPr>
          </a:p>
          <a:p>
            <a:pPr marL="742950" lvl="1" indent="-285750">
              <a:buFont typeface="Courier New"/>
              <a:buChar char="o"/>
            </a:pPr>
            <a:r>
              <a:rPr lang="en-US" sz="1600" dirty="0">
                <a:solidFill>
                  <a:srgbClr val="333333"/>
                </a:solidFill>
                <a:highlight>
                  <a:srgbClr val="FFFFFF"/>
                </a:highlight>
              </a:rPr>
              <a:t>When the flower blooms (opens), the sepals and petals emerge from the flower </a:t>
            </a:r>
            <a:r>
              <a:rPr lang="en-US" sz="1600">
                <a:solidFill>
                  <a:srgbClr val="333333"/>
                </a:solidFill>
                <a:highlight>
                  <a:srgbClr val="FFFFFF"/>
                </a:highlight>
              </a:rPr>
              <a:t>bud. The open flower exposes the </a:t>
            </a:r>
            <a:r>
              <a:rPr lang="en-US" sz="1600" dirty="0">
                <a:solidFill>
                  <a:srgbClr val="333333"/>
                </a:solidFill>
                <a:highlight>
                  <a:srgbClr val="FFFFFF"/>
                </a:highlight>
              </a:rPr>
              <a:t>reproductive structures and allows for processes like pollination to occur.</a:t>
            </a:r>
            <a:endParaRPr lang="en-US" sz="1600" dirty="0">
              <a:solidFill>
                <a:srgbClr val="333333"/>
              </a:solidFill>
              <a:highlight>
                <a:srgbClr val="FFFFFF"/>
              </a:highlight>
              <a:ea typeface="Calibri"/>
              <a:cs typeface="Calibri"/>
            </a:endParaRPr>
          </a:p>
          <a:p>
            <a:pPr marL="285750" indent="-285750">
              <a:buFont typeface="Courier New"/>
              <a:buChar char="o"/>
            </a:pPr>
            <a:endParaRPr lang="en-US" sz="1600">
              <a:ea typeface="Calibri"/>
              <a:cs typeface="Calibri"/>
            </a:endParaRPr>
          </a:p>
        </p:txBody>
      </p:sp>
      <p:sp>
        <p:nvSpPr>
          <p:cNvPr id="12" name="TextBox 11">
            <a:extLst>
              <a:ext uri="{FF2B5EF4-FFF2-40B4-BE49-F238E27FC236}">
                <a16:creationId xmlns:a16="http://schemas.microsoft.com/office/drawing/2014/main" id="{44FB498F-E378-9A12-A096-7E4A04486542}"/>
              </a:ext>
            </a:extLst>
          </p:cNvPr>
          <p:cNvSpPr txBox="1"/>
          <p:nvPr/>
        </p:nvSpPr>
        <p:spPr>
          <a:xfrm>
            <a:off x="66976" y="309773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3" name="TextBox 2">
            <a:extLst>
              <a:ext uri="{FF2B5EF4-FFF2-40B4-BE49-F238E27FC236}">
                <a16:creationId xmlns:a16="http://schemas.microsoft.com/office/drawing/2014/main" id="{B5B67520-95DD-3590-1078-9FCED07C698C}"/>
              </a:ext>
            </a:extLst>
          </p:cNvPr>
          <p:cNvSpPr txBox="1"/>
          <p:nvPr/>
        </p:nvSpPr>
        <p:spPr>
          <a:xfrm>
            <a:off x="-801744" y="3420347"/>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Petal</a:t>
            </a:r>
            <a:endParaRPr lang="en-US">
              <a:ea typeface="Calibri" panose="020F0502020204030204"/>
              <a:cs typeface="Calibri" panose="020F0502020204030204"/>
            </a:endParaRPr>
          </a:p>
        </p:txBody>
      </p:sp>
      <p:sp>
        <p:nvSpPr>
          <p:cNvPr id="5" name="TextBox 4">
            <a:extLst>
              <a:ext uri="{FF2B5EF4-FFF2-40B4-BE49-F238E27FC236}">
                <a16:creationId xmlns:a16="http://schemas.microsoft.com/office/drawing/2014/main" id="{A97C7E83-6B0C-F702-C37C-1C05484023F0}"/>
              </a:ext>
            </a:extLst>
          </p:cNvPr>
          <p:cNvSpPr txBox="1"/>
          <p:nvPr/>
        </p:nvSpPr>
        <p:spPr>
          <a:xfrm>
            <a:off x="-257424" y="3858445"/>
            <a:ext cx="4313433" cy="2597107"/>
          </a:xfrm>
          <a:prstGeom prst="rect">
            <a:avLst/>
          </a:prstGeom>
          <a:noFill/>
        </p:spPr>
        <p:txBody>
          <a:bodyPr wrap="square" lIns="91440" tIns="45720" rIns="91440" bIns="45720" rtlCol="0" anchor="t">
            <a:spAutoFit/>
          </a:bodyPr>
          <a:lstStyle/>
          <a:p>
            <a:pPr marL="742950" lvl="1" indent="-285750">
              <a:buFont typeface="Courier New"/>
              <a:buChar char="o"/>
            </a:pPr>
            <a:r>
              <a:rPr lang="en-US" sz="1600">
                <a:solidFill>
                  <a:srgbClr val="333333"/>
                </a:solidFill>
                <a:highlight>
                  <a:srgbClr val="FFFFFF"/>
                </a:highlight>
              </a:rPr>
              <a:t>A modified leaf that surrounds the reproductive parts of the flower</a:t>
            </a:r>
            <a:endParaRPr lang="en-US" sz="1600">
              <a:solidFill>
                <a:srgbClr val="333333"/>
              </a:solidFill>
              <a:highlight>
                <a:srgbClr val="FFFFFF"/>
              </a:highlight>
              <a:ea typeface="Calibri"/>
              <a:cs typeface="Calibri"/>
            </a:endParaRPr>
          </a:p>
          <a:p>
            <a:pPr marL="742950" lvl="1" indent="-285750">
              <a:buFont typeface="Courier New"/>
              <a:buChar char="o"/>
            </a:pPr>
            <a:r>
              <a:rPr lang="en-US" sz="1600" dirty="0">
                <a:solidFill>
                  <a:srgbClr val="333333"/>
                </a:solidFill>
                <a:highlight>
                  <a:srgbClr val="FFFFFF"/>
                </a:highlight>
              </a:rPr>
              <a:t>Can have a wide spectrum of </a:t>
            </a:r>
            <a:r>
              <a:rPr lang="en-US" sz="1600" dirty="0" err="1">
                <a:solidFill>
                  <a:srgbClr val="333333"/>
                </a:solidFill>
                <a:highlight>
                  <a:srgbClr val="FFFFFF"/>
                </a:highlight>
              </a:rPr>
              <a:t>colour</a:t>
            </a:r>
            <a:endParaRPr lang="en-US" sz="1600" dirty="0" err="1">
              <a:solidFill>
                <a:srgbClr val="333333"/>
              </a:solidFill>
              <a:highlight>
                <a:srgbClr val="FFFFFF"/>
              </a:highlight>
              <a:ea typeface="Calibri"/>
              <a:cs typeface="Calibri"/>
            </a:endParaRPr>
          </a:p>
          <a:p>
            <a:pPr marL="742950" lvl="1" indent="-285750">
              <a:buFont typeface="Courier New"/>
              <a:buChar char="o"/>
            </a:pPr>
            <a:r>
              <a:rPr lang="en-US" sz="1600" dirty="0">
                <a:solidFill>
                  <a:srgbClr val="333333"/>
                </a:solidFill>
                <a:highlight>
                  <a:srgbClr val="FFFFFF"/>
                </a:highlight>
              </a:rPr>
              <a:t>Plays a major role in the attraction of pollinators</a:t>
            </a:r>
            <a:endParaRPr lang="en-US" sz="1600" dirty="0">
              <a:solidFill>
                <a:srgbClr val="333333"/>
              </a:solidFill>
              <a:highlight>
                <a:srgbClr val="FFFFFF"/>
              </a:highlight>
              <a:ea typeface="Calibri"/>
              <a:cs typeface="Calibri"/>
            </a:endParaRPr>
          </a:p>
          <a:p>
            <a:pPr marL="742950" lvl="1" indent="-285750">
              <a:buFont typeface="Courier New"/>
              <a:buChar char="o"/>
            </a:pPr>
            <a:r>
              <a:rPr lang="en-US" sz="1600">
                <a:solidFill>
                  <a:srgbClr val="333333"/>
                </a:solidFill>
                <a:highlight>
                  <a:srgbClr val="FFFFFF"/>
                </a:highlight>
              </a:rPr>
              <a:t>The petals influence the shape of the flower, which can also influence the types of pollinators that interact with a flower.</a:t>
            </a:r>
            <a:endParaRPr lang="en-US" sz="1600">
              <a:solidFill>
                <a:srgbClr val="333333"/>
              </a:solidFill>
              <a:highlight>
                <a:srgbClr val="FFFFFF"/>
              </a:highlight>
              <a:ea typeface="Calibri"/>
              <a:cs typeface="Calibri"/>
            </a:endParaRPr>
          </a:p>
          <a:p>
            <a:endParaRPr lang="en-US">
              <a:ea typeface="Calibri"/>
              <a:cs typeface="Calibri"/>
            </a:endParaRPr>
          </a:p>
        </p:txBody>
      </p:sp>
      <p:sp>
        <p:nvSpPr>
          <p:cNvPr id="9" name="TextBox 8">
            <a:extLst>
              <a:ext uri="{FF2B5EF4-FFF2-40B4-BE49-F238E27FC236}">
                <a16:creationId xmlns:a16="http://schemas.microsoft.com/office/drawing/2014/main" id="{7C942A34-04B7-0EE3-5A19-BB27497934CD}"/>
              </a:ext>
            </a:extLst>
          </p:cNvPr>
          <p:cNvSpPr txBox="1"/>
          <p:nvPr/>
        </p:nvSpPr>
        <p:spPr>
          <a:xfrm>
            <a:off x="3955563" y="3388749"/>
            <a:ext cx="4508750" cy="461665"/>
          </a:xfrm>
          <a:prstGeom prst="rect">
            <a:avLst/>
          </a:prstGeom>
          <a:noFill/>
        </p:spPr>
        <p:txBody>
          <a:bodyPr wrap="square" lIns="91440" tIns="45720" rIns="91440" bIns="45720" rtlCol="0" anchor="t">
            <a:spAutoFit/>
          </a:bodyPr>
          <a:lstStyle/>
          <a:p>
            <a:pPr algn="ctr"/>
            <a:r>
              <a:rPr lang="en-US" sz="2400" b="1" err="1">
                <a:solidFill>
                  <a:srgbClr val="004F58"/>
                </a:solidFill>
                <a:ea typeface="Calibri" panose="020F0502020204030204"/>
                <a:cs typeface="Calibri" panose="020F0502020204030204"/>
              </a:rPr>
              <a:t>Nectaries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03DC348-A708-876C-C22C-9B491884362D}"/>
              </a:ext>
            </a:extLst>
          </p:cNvPr>
          <p:cNvSpPr txBox="1"/>
          <p:nvPr/>
        </p:nvSpPr>
        <p:spPr>
          <a:xfrm>
            <a:off x="3703606" y="3850414"/>
            <a:ext cx="5434378" cy="2331891"/>
          </a:xfrm>
          <a:prstGeom prst="rect">
            <a:avLst/>
          </a:prstGeom>
          <a:noFill/>
        </p:spPr>
        <p:txBody>
          <a:bodyPr wrap="square" lIns="91440" tIns="45720" rIns="91440" bIns="45720" rtlCol="0" anchor="t">
            <a:spAutoFit/>
          </a:bodyPr>
          <a:lstStyle/>
          <a:p>
            <a:pPr marL="742950" lvl="1" indent="-285750">
              <a:buFont typeface="Courier New"/>
              <a:buChar char="○"/>
            </a:pPr>
            <a:r>
              <a:rPr lang="en-US" sz="1600" dirty="0">
                <a:solidFill>
                  <a:srgbClr val="333333"/>
                </a:solidFill>
                <a:highlight>
                  <a:srgbClr val="FFFFFF"/>
                </a:highlight>
              </a:rPr>
              <a:t>Regions on the flower that contain nectar</a:t>
            </a:r>
            <a:endParaRPr lang="en-US" sz="1600" dirty="0">
              <a:solidFill>
                <a:srgbClr val="333333"/>
              </a:solidFill>
              <a:highlight>
                <a:srgbClr val="FFFFFF"/>
              </a:highlight>
              <a:ea typeface="Calibri"/>
              <a:cs typeface="Calibri"/>
            </a:endParaRPr>
          </a:p>
          <a:p>
            <a:pPr marL="1200150" lvl="2" indent="-285750">
              <a:buFont typeface="Wingdings"/>
              <a:buChar char="▪"/>
            </a:pPr>
            <a:r>
              <a:rPr lang="en-US" sz="1600">
                <a:solidFill>
                  <a:srgbClr val="333333"/>
                </a:solidFill>
                <a:highlight>
                  <a:srgbClr val="FFFFFF"/>
                </a:highlight>
              </a:rPr>
              <a:t>Nectar is a sugar-rich liquid produced by plants.</a:t>
            </a:r>
            <a:endParaRPr lang="en-US" sz="1600">
              <a:solidFill>
                <a:srgbClr val="333333"/>
              </a:solidFill>
              <a:highlight>
                <a:srgbClr val="FFFFFF"/>
              </a:highlight>
              <a:ea typeface="Calibri"/>
              <a:cs typeface="Calibri"/>
            </a:endParaRPr>
          </a:p>
          <a:p>
            <a:pPr marL="1200150" lvl="2" indent="-285750">
              <a:buFont typeface="Wingdings"/>
              <a:buChar char="▪"/>
            </a:pPr>
            <a:r>
              <a:rPr lang="en-US" sz="1600">
                <a:solidFill>
                  <a:srgbClr val="333333"/>
                </a:solidFill>
                <a:highlight>
                  <a:srgbClr val="FFFFFF"/>
                </a:highlight>
              </a:rPr>
              <a:t>Nectar attracts pollinators by providing a source of food.</a:t>
            </a:r>
            <a:endParaRPr lang="en-US" sz="1600">
              <a:solidFill>
                <a:srgbClr val="333333"/>
              </a:solidFill>
              <a:highlight>
                <a:srgbClr val="FFFFFF"/>
              </a:highlight>
              <a:ea typeface="Calibri"/>
              <a:cs typeface="Calibri"/>
            </a:endParaRPr>
          </a:p>
          <a:p>
            <a:pPr marL="742950" lvl="1" indent="-285750">
              <a:buFont typeface="Courier New"/>
              <a:buChar char="○"/>
            </a:pPr>
            <a:r>
              <a:rPr lang="en-US" sz="1600">
                <a:solidFill>
                  <a:srgbClr val="333333"/>
                </a:solidFill>
                <a:highlight>
                  <a:srgbClr val="FFFFFF"/>
                </a:highlight>
              </a:rPr>
              <a:t>Are found on different flower parts depending on the species of plants</a:t>
            </a:r>
            <a:endParaRPr lang="en-US" sz="1600">
              <a:solidFill>
                <a:srgbClr val="333333"/>
              </a:solidFill>
              <a:highlight>
                <a:srgbClr val="FFFFFF"/>
              </a:highlight>
              <a:ea typeface="Calibri"/>
              <a:cs typeface="Calibri"/>
            </a:endParaRPr>
          </a:p>
          <a:p>
            <a:pPr marL="742950" lvl="1" indent="-285750">
              <a:buFont typeface="Courier New"/>
              <a:buChar char="○"/>
            </a:pPr>
            <a:r>
              <a:rPr lang="en-US" sz="1600" dirty="0">
                <a:solidFill>
                  <a:srgbClr val="333333"/>
                </a:solidFill>
                <a:highlight>
                  <a:srgbClr val="FFFFFF"/>
                </a:highlight>
              </a:rPr>
              <a:t>Often located on the stamens, filaments, pistils (carpels), and petals</a:t>
            </a:r>
            <a:endParaRPr lang="en-US" sz="1600" dirty="0">
              <a:solidFill>
                <a:srgbClr val="333333"/>
              </a:solidFill>
              <a:highlight>
                <a:srgbClr val="FFFFFF"/>
              </a:highlight>
              <a:ea typeface="Calibri"/>
              <a:cs typeface="Calibri"/>
            </a:endParaRPr>
          </a:p>
          <a:p>
            <a:endParaRPr lang="en-US" sz="1600">
              <a:ea typeface="Calibri"/>
              <a:cs typeface="Calibri"/>
            </a:endParaRPr>
          </a:p>
        </p:txBody>
      </p:sp>
      <p:sp>
        <p:nvSpPr>
          <p:cNvPr id="13" name="Rectangle 12">
            <a:extLst>
              <a:ext uri="{FF2B5EF4-FFF2-40B4-BE49-F238E27FC236}">
                <a16:creationId xmlns:a16="http://schemas.microsoft.com/office/drawing/2014/main" id="{F2A2880C-8D01-720A-464B-3AB5D0257B26}"/>
              </a:ext>
            </a:extLst>
          </p:cNvPr>
          <p:cNvSpPr/>
          <p:nvPr/>
        </p:nvSpPr>
        <p:spPr>
          <a:xfrm>
            <a:off x="161860" y="3420347"/>
            <a:ext cx="3894149" cy="27699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847C7B32-37EF-2419-3111-F55DED56C5CA}"/>
              </a:ext>
            </a:extLst>
          </p:cNvPr>
          <p:cNvSpPr/>
          <p:nvPr/>
        </p:nvSpPr>
        <p:spPr>
          <a:xfrm>
            <a:off x="4107963" y="3419792"/>
            <a:ext cx="4975646" cy="27699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CA28888E-2C98-270F-5D61-71FCEF70B6F9}"/>
              </a:ext>
            </a:extLst>
          </p:cNvPr>
          <p:cNvSpPr/>
          <p:nvPr/>
        </p:nvSpPr>
        <p:spPr>
          <a:xfrm>
            <a:off x="4946633" y="812303"/>
            <a:ext cx="4130391" cy="2607489"/>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73545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BE62-55B3-7EFA-9BDA-7F0106260A08}"/>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48699002-8999-C4B8-5F20-08C6619B9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174D9BD9-7585-D408-3C01-8D9751999C51}"/>
              </a:ext>
            </a:extLst>
          </p:cNvPr>
          <p:cNvGrpSpPr/>
          <p:nvPr/>
        </p:nvGrpSpPr>
        <p:grpSpPr>
          <a:xfrm>
            <a:off x="-64087" y="5665436"/>
            <a:ext cx="9986988" cy="1333500"/>
            <a:chOff x="-126890" y="7924801"/>
            <a:chExt cx="7512583" cy="1333500"/>
          </a:xfrm>
        </p:grpSpPr>
        <p:sp>
          <p:nvSpPr>
            <p:cNvPr id="6" name="Flowchart: Punched Tape 5">
              <a:extLst>
                <a:ext uri="{FF2B5EF4-FFF2-40B4-BE49-F238E27FC236}">
                  <a16:creationId xmlns:a16="http://schemas.microsoft.com/office/drawing/2014/main" id="{CB5350AF-1B9F-73F3-380C-305E7E1545AD}"/>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CFB8C375-FB94-F0C0-FB8F-7CE77658B18B}"/>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186A4F1A-061E-F434-20A2-74E68C632F76}"/>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71F6900B-0168-F7CA-66F1-155DC4D1F7FE}"/>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820B2FB3-D8A8-8568-593E-3E1F77ACDBBB}"/>
              </a:ext>
            </a:extLst>
          </p:cNvPr>
          <p:cNvSpPr txBox="1"/>
          <p:nvPr/>
        </p:nvSpPr>
        <p:spPr>
          <a:xfrm>
            <a:off x="3707006" y="289062"/>
            <a:ext cx="4767546" cy="461665"/>
          </a:xfrm>
          <a:prstGeom prst="rect">
            <a:avLst/>
          </a:prstGeom>
          <a:noFill/>
        </p:spPr>
        <p:txBody>
          <a:bodyPr wrap="square" lIns="91440" tIns="45720" rIns="91440" bIns="45720" rtlCol="0" anchor="t">
            <a:spAutoFit/>
          </a:bodyPr>
          <a:lstStyle/>
          <a:p>
            <a:r>
              <a:rPr lang="en-US" sz="2400" b="1">
                <a:solidFill>
                  <a:srgbClr val="004F58"/>
                </a:solidFill>
              </a:rPr>
              <a:t>Types of Flowers</a:t>
            </a:r>
            <a:endParaRPr lang="en-US" sz="2400" b="1">
              <a:solidFill>
                <a:srgbClr val="004F58"/>
              </a:solidFill>
              <a:ea typeface="Calibri"/>
              <a:cs typeface="Calibri"/>
            </a:endParaRPr>
          </a:p>
        </p:txBody>
      </p:sp>
      <p:sp>
        <p:nvSpPr>
          <p:cNvPr id="3" name="TextBox 2">
            <a:extLst>
              <a:ext uri="{FF2B5EF4-FFF2-40B4-BE49-F238E27FC236}">
                <a16:creationId xmlns:a16="http://schemas.microsoft.com/office/drawing/2014/main" id="{8D05697F-F796-5E4F-4095-E68669E8DD42}"/>
              </a:ext>
            </a:extLst>
          </p:cNvPr>
          <p:cNvSpPr txBox="1"/>
          <p:nvPr/>
        </p:nvSpPr>
        <p:spPr>
          <a:xfrm>
            <a:off x="-554835" y="1112062"/>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Perfect Flowers</a:t>
            </a:r>
            <a:endParaRPr lang="en-US">
              <a:ea typeface="Calibri" panose="020F0502020204030204"/>
              <a:cs typeface="Calibri" panose="020F0502020204030204"/>
            </a:endParaRPr>
          </a:p>
        </p:txBody>
      </p:sp>
      <p:sp>
        <p:nvSpPr>
          <p:cNvPr id="5" name="TextBox 4">
            <a:extLst>
              <a:ext uri="{FF2B5EF4-FFF2-40B4-BE49-F238E27FC236}">
                <a16:creationId xmlns:a16="http://schemas.microsoft.com/office/drawing/2014/main" id="{0FCB3F77-6713-4082-B235-AD6181A22B1D}"/>
              </a:ext>
            </a:extLst>
          </p:cNvPr>
          <p:cNvSpPr txBox="1"/>
          <p:nvPr/>
        </p:nvSpPr>
        <p:spPr>
          <a:xfrm>
            <a:off x="270222" y="1733655"/>
            <a:ext cx="3731958" cy="1200329"/>
          </a:xfrm>
          <a:prstGeom prst="rect">
            <a:avLst/>
          </a:prstGeom>
          <a:noFill/>
        </p:spPr>
        <p:txBody>
          <a:bodyPr wrap="square" rtlCol="0">
            <a:spAutoFit/>
          </a:bodyPr>
          <a:lstStyle/>
          <a:p>
            <a:r>
              <a:rPr lang="en-US"/>
              <a:t>Perfect flowers contain both male and female parts on the same flower.  Examples of perfect flowers are prickly roses and sunflowers.</a:t>
            </a:r>
            <a:endParaRPr lang="en-CA"/>
          </a:p>
        </p:txBody>
      </p:sp>
      <p:sp>
        <p:nvSpPr>
          <p:cNvPr id="9" name="TextBox 8">
            <a:extLst>
              <a:ext uri="{FF2B5EF4-FFF2-40B4-BE49-F238E27FC236}">
                <a16:creationId xmlns:a16="http://schemas.microsoft.com/office/drawing/2014/main" id="{DF7218AE-F92C-BC96-9DA3-9FE68995A69F}"/>
              </a:ext>
            </a:extLst>
          </p:cNvPr>
          <p:cNvSpPr txBox="1"/>
          <p:nvPr/>
        </p:nvSpPr>
        <p:spPr>
          <a:xfrm>
            <a:off x="3955563" y="3388749"/>
            <a:ext cx="4508750" cy="461665"/>
          </a:xfrm>
          <a:prstGeom prst="rect">
            <a:avLst/>
          </a:prstGeom>
          <a:noFill/>
        </p:spPr>
        <p:txBody>
          <a:bodyPr wrap="square" lIns="91440" tIns="45720" rIns="91440" bIns="45720" rtlCol="0" anchor="t">
            <a:spAutoFit/>
          </a:bodyPr>
          <a:lstStyle/>
          <a:p>
            <a:pPr algn="ctr"/>
            <a:r>
              <a:rPr lang="en-US" sz="2400" b="1">
                <a:solidFill>
                  <a:srgbClr val="004F58"/>
                </a:solidFill>
                <a:ea typeface="Calibri" panose="020F0502020204030204"/>
                <a:cs typeface="Calibri" panose="020F0502020204030204"/>
              </a:rPr>
              <a:t>Imperfect Flowers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9DDCAB07-FFC4-CBFF-BF33-4CF2AEC07281}"/>
              </a:ext>
            </a:extLst>
          </p:cNvPr>
          <p:cNvSpPr txBox="1"/>
          <p:nvPr/>
        </p:nvSpPr>
        <p:spPr>
          <a:xfrm>
            <a:off x="2937680" y="3866820"/>
            <a:ext cx="5990660" cy="1477328"/>
          </a:xfrm>
          <a:prstGeom prst="rect">
            <a:avLst/>
          </a:prstGeom>
          <a:noFill/>
        </p:spPr>
        <p:txBody>
          <a:bodyPr wrap="square" lIns="91440" tIns="45720" rIns="91440" bIns="45720" rtlCol="0" anchor="t">
            <a:spAutoFit/>
          </a:bodyPr>
          <a:lstStyle/>
          <a:p>
            <a:pPr fontAlgn="base"/>
            <a:r>
              <a:rPr lang="en-US"/>
              <a:t>Imperfect flowers are missing either male or female parts. This </a:t>
            </a:r>
            <a:r>
              <a:rPr lang="en-US" dirty="0"/>
              <a:t>means that plants would have separate male and female flowers. Examples of plants with imperfect flowers are squash, cucumber, and Canadian holly. </a:t>
            </a:r>
          </a:p>
          <a:p>
            <a:pPr fontAlgn="base"/>
            <a:endParaRPr lang="en-US"/>
          </a:p>
        </p:txBody>
      </p:sp>
      <p:sp>
        <p:nvSpPr>
          <p:cNvPr id="13" name="Rectangle 12">
            <a:extLst>
              <a:ext uri="{FF2B5EF4-FFF2-40B4-BE49-F238E27FC236}">
                <a16:creationId xmlns:a16="http://schemas.microsoft.com/office/drawing/2014/main" id="{2C68B91F-0DB5-0B48-6F39-734EBDA78D63}"/>
              </a:ext>
            </a:extLst>
          </p:cNvPr>
          <p:cNvSpPr/>
          <p:nvPr/>
        </p:nvSpPr>
        <p:spPr>
          <a:xfrm>
            <a:off x="137614" y="976598"/>
            <a:ext cx="8790726" cy="2255066"/>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83AAA13A-EE2C-B1D2-55C9-A01242256058}"/>
              </a:ext>
            </a:extLst>
          </p:cNvPr>
          <p:cNvSpPr/>
          <p:nvPr/>
        </p:nvSpPr>
        <p:spPr>
          <a:xfrm>
            <a:off x="137614" y="3410370"/>
            <a:ext cx="8790726" cy="2255066"/>
          </a:xfrm>
          <a:prstGeom prst="rect">
            <a:avLst/>
          </a:prstGeom>
          <a:noFill/>
          <a:ln>
            <a:solidFill>
              <a:srgbClr val="004F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0" name="Picture 2">
            <a:extLst>
              <a:ext uri="{FF2B5EF4-FFF2-40B4-BE49-F238E27FC236}">
                <a16:creationId xmlns:a16="http://schemas.microsoft.com/office/drawing/2014/main" id="{A47BE452-3710-69F9-54AC-9B49B0EF44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965" t="22501" r="31752" b="2779"/>
          <a:stretch>
            <a:fillRect/>
          </a:stretch>
        </p:blipFill>
        <p:spPr bwMode="auto">
          <a:xfrm>
            <a:off x="6711350" y="990763"/>
            <a:ext cx="2216989" cy="224736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6EFF702-1843-E919-99B4-19E055F1E580}"/>
              </a:ext>
            </a:extLst>
          </p:cNvPr>
          <p:cNvSpPr txBox="1"/>
          <p:nvPr/>
        </p:nvSpPr>
        <p:spPr>
          <a:xfrm>
            <a:off x="7608747" y="976159"/>
            <a:ext cx="1319592" cy="261610"/>
          </a:xfrm>
          <a:prstGeom prst="rect">
            <a:avLst/>
          </a:prstGeom>
          <a:noFill/>
        </p:spPr>
        <p:txBody>
          <a:bodyPr wrap="none" rtlCol="0">
            <a:spAutoFit/>
          </a:bodyPr>
          <a:lstStyle/>
          <a:p>
            <a:r>
              <a:rPr lang="en-US" sz="1050" b="1">
                <a:solidFill>
                  <a:srgbClr val="FFC000"/>
                </a:solidFill>
              </a:rPr>
              <a:t>Common Sunflower</a:t>
            </a:r>
            <a:endParaRPr lang="en-CA" sz="1050" b="1">
              <a:solidFill>
                <a:srgbClr val="FFC000"/>
              </a:solidFill>
            </a:endParaRPr>
          </a:p>
        </p:txBody>
      </p:sp>
      <p:sp>
        <p:nvSpPr>
          <p:cNvPr id="18" name="TextBox 17">
            <a:extLst>
              <a:ext uri="{FF2B5EF4-FFF2-40B4-BE49-F238E27FC236}">
                <a16:creationId xmlns:a16="http://schemas.microsoft.com/office/drawing/2014/main" id="{FAD2D78E-41C7-94BD-8D94-BEDCC73F46D1}"/>
              </a:ext>
            </a:extLst>
          </p:cNvPr>
          <p:cNvSpPr txBox="1"/>
          <p:nvPr/>
        </p:nvSpPr>
        <p:spPr>
          <a:xfrm>
            <a:off x="6805642" y="2979319"/>
            <a:ext cx="2122697" cy="253916"/>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r>
              <a:rPr lang="en-US" sz="1050" b="1">
                <a:solidFill>
                  <a:srgbClr val="FFC000"/>
                </a:solidFill>
                <a:highlight>
                  <a:srgbClr val="808000"/>
                </a:highlight>
              </a:rPr>
              <a:t> User </a:t>
            </a:r>
            <a:r>
              <a:rPr lang="en-US" sz="1050" b="1" err="1">
                <a:solidFill>
                  <a:srgbClr val="FFC000"/>
                </a:solidFill>
                <a:highlight>
                  <a:srgbClr val="808000"/>
                </a:highlight>
              </a:rPr>
              <a:t>jasonalexander</a:t>
            </a:r>
            <a:endParaRPr lang="en-CA" sz="1050" b="1">
              <a:solidFill>
                <a:srgbClr val="FFC000"/>
              </a:solidFill>
              <a:highlight>
                <a:srgbClr val="808000"/>
              </a:highlight>
            </a:endParaRPr>
          </a:p>
        </p:txBody>
      </p:sp>
      <p:pic>
        <p:nvPicPr>
          <p:cNvPr id="2054" name="Picture 6">
            <a:extLst>
              <a:ext uri="{FF2B5EF4-FFF2-40B4-BE49-F238E27FC236}">
                <a16:creationId xmlns:a16="http://schemas.microsoft.com/office/drawing/2014/main" id="{84A40B4B-34E4-F482-D4B1-F2ECC34776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921" t="-23497" r="13302" b="23497"/>
          <a:stretch>
            <a:fillRect/>
          </a:stretch>
        </p:blipFill>
        <p:spPr bwMode="auto">
          <a:xfrm>
            <a:off x="3977488" y="428246"/>
            <a:ext cx="2662023" cy="273900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845E66B8-89BE-36D0-20F3-E2E96DD36C9D}"/>
              </a:ext>
            </a:extLst>
          </p:cNvPr>
          <p:cNvSpPr txBox="1"/>
          <p:nvPr/>
        </p:nvSpPr>
        <p:spPr>
          <a:xfrm>
            <a:off x="4750532" y="1050922"/>
            <a:ext cx="1148071" cy="253916"/>
          </a:xfrm>
          <a:prstGeom prst="rect">
            <a:avLst/>
          </a:prstGeom>
          <a:noFill/>
        </p:spPr>
        <p:txBody>
          <a:bodyPr wrap="none" rtlCol="0">
            <a:spAutoFit/>
          </a:bodyPr>
          <a:lstStyle/>
          <a:p>
            <a:r>
              <a:rPr lang="en-US" sz="1050" b="1">
                <a:solidFill>
                  <a:srgbClr val="E1C2F6"/>
                </a:solidFill>
              </a:rPr>
              <a:t>Prickly Wild Rose</a:t>
            </a:r>
            <a:endParaRPr lang="en-CA" sz="1050" b="1">
              <a:solidFill>
                <a:srgbClr val="E1C2F6"/>
              </a:solidFill>
            </a:endParaRPr>
          </a:p>
        </p:txBody>
      </p:sp>
      <p:sp>
        <p:nvSpPr>
          <p:cNvPr id="24" name="TextBox 23">
            <a:extLst>
              <a:ext uri="{FF2B5EF4-FFF2-40B4-BE49-F238E27FC236}">
                <a16:creationId xmlns:a16="http://schemas.microsoft.com/office/drawing/2014/main" id="{604BD165-16B9-31DE-EBE1-8974E8457436}"/>
              </a:ext>
            </a:extLst>
          </p:cNvPr>
          <p:cNvSpPr txBox="1"/>
          <p:nvPr/>
        </p:nvSpPr>
        <p:spPr>
          <a:xfrm>
            <a:off x="4600732" y="2933118"/>
            <a:ext cx="2066591" cy="253916"/>
          </a:xfrm>
          <a:prstGeom prst="rect">
            <a:avLst/>
          </a:prstGeom>
          <a:noFill/>
        </p:spPr>
        <p:txBody>
          <a:bodyPr wrap="none" rtlCol="0">
            <a:spAutoFit/>
          </a:bodyPr>
          <a:lstStyle/>
          <a:p>
            <a:r>
              <a:rPr lang="en-US" sz="1050" b="1">
                <a:solidFill>
                  <a:srgbClr val="E1C2F6"/>
                </a:solidFill>
                <a:highlight>
                  <a:srgbClr val="808000"/>
                </a:highlight>
              </a:rPr>
              <a:t>Photo by </a:t>
            </a:r>
            <a:r>
              <a:rPr lang="en-US" sz="1050" b="1" err="1">
                <a:solidFill>
                  <a:srgbClr val="E1C2F6"/>
                </a:solidFill>
                <a:highlight>
                  <a:srgbClr val="808000"/>
                </a:highlight>
              </a:rPr>
              <a:t>iNat</a:t>
            </a:r>
            <a:r>
              <a:rPr lang="en-US" sz="1050" b="1">
                <a:solidFill>
                  <a:srgbClr val="E1C2F6"/>
                </a:solidFill>
                <a:highlight>
                  <a:srgbClr val="808000"/>
                </a:highlight>
              </a:rPr>
              <a:t> user </a:t>
            </a:r>
            <a:r>
              <a:rPr lang="en-US" sz="1050" b="1" err="1">
                <a:solidFill>
                  <a:srgbClr val="E1C2F6"/>
                </a:solidFill>
                <a:highlight>
                  <a:srgbClr val="808000"/>
                </a:highlight>
              </a:rPr>
              <a:t>Jukkajantunen</a:t>
            </a:r>
            <a:endParaRPr lang="en-CA" sz="1050" b="1">
              <a:solidFill>
                <a:srgbClr val="E1C2F6"/>
              </a:solidFill>
              <a:highlight>
                <a:srgbClr val="808000"/>
              </a:highlight>
            </a:endParaRPr>
          </a:p>
        </p:txBody>
      </p:sp>
      <p:pic>
        <p:nvPicPr>
          <p:cNvPr id="2058" name="Picture 10">
            <a:extLst>
              <a:ext uri="{FF2B5EF4-FFF2-40B4-BE49-F238E27FC236}">
                <a16:creationId xmlns:a16="http://schemas.microsoft.com/office/drawing/2014/main" id="{13D39406-2E40-10B1-7D03-90B6187C834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1016" r="16807" b="7788"/>
          <a:stretch>
            <a:fillRect/>
          </a:stretch>
        </p:blipFill>
        <p:spPr bwMode="auto">
          <a:xfrm rot="16200000">
            <a:off x="868523" y="4023868"/>
            <a:ext cx="2227496" cy="1028069"/>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A5CAB77-B4C0-4313-6A5E-82C52455F972}"/>
              </a:ext>
            </a:extLst>
          </p:cNvPr>
          <p:cNvSpPr txBox="1"/>
          <p:nvPr/>
        </p:nvSpPr>
        <p:spPr>
          <a:xfrm>
            <a:off x="1495867" y="5266687"/>
            <a:ext cx="1040670" cy="415498"/>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endParaRPr lang="en-US" sz="1050" b="1">
              <a:solidFill>
                <a:srgbClr val="FFC000"/>
              </a:solidFill>
              <a:highlight>
                <a:srgbClr val="808000"/>
              </a:highlight>
            </a:endParaRPr>
          </a:p>
          <a:p>
            <a:r>
              <a:rPr lang="en-US" sz="1050" b="1">
                <a:solidFill>
                  <a:srgbClr val="FFC000"/>
                </a:solidFill>
                <a:highlight>
                  <a:srgbClr val="808000"/>
                </a:highlight>
              </a:rPr>
              <a:t> User Sandwich</a:t>
            </a:r>
            <a:endParaRPr lang="en-CA" sz="1050" b="1">
              <a:solidFill>
                <a:srgbClr val="FFC000"/>
              </a:solidFill>
              <a:highlight>
                <a:srgbClr val="808000"/>
              </a:highlight>
            </a:endParaRPr>
          </a:p>
        </p:txBody>
      </p:sp>
      <p:pic>
        <p:nvPicPr>
          <p:cNvPr id="2062" name="Picture 14">
            <a:extLst>
              <a:ext uri="{FF2B5EF4-FFF2-40B4-BE49-F238E27FC236}">
                <a16:creationId xmlns:a16="http://schemas.microsoft.com/office/drawing/2014/main" id="{3E6778EC-9FD1-6D89-EDB9-C3A6588376F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2453" t="9062" r="34946" b="12965"/>
          <a:stretch>
            <a:fillRect/>
          </a:stretch>
        </p:blipFill>
        <p:spPr bwMode="auto">
          <a:xfrm>
            <a:off x="254871" y="3415528"/>
            <a:ext cx="926948" cy="225803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02024F4-14E2-F0E5-BC98-743E1CC1E538}"/>
              </a:ext>
            </a:extLst>
          </p:cNvPr>
          <p:cNvSpPr txBox="1"/>
          <p:nvPr/>
        </p:nvSpPr>
        <p:spPr>
          <a:xfrm>
            <a:off x="648420" y="3408246"/>
            <a:ext cx="585417" cy="253916"/>
          </a:xfrm>
          <a:prstGeom prst="rect">
            <a:avLst/>
          </a:prstGeom>
          <a:noFill/>
        </p:spPr>
        <p:txBody>
          <a:bodyPr wrap="none" rtlCol="0">
            <a:spAutoFit/>
          </a:bodyPr>
          <a:lstStyle/>
          <a:p>
            <a:r>
              <a:rPr lang="en-US" sz="1050" b="1">
                <a:solidFill>
                  <a:srgbClr val="FFC000"/>
                </a:solidFill>
              </a:rPr>
              <a:t>Squash</a:t>
            </a:r>
            <a:endParaRPr lang="en-CA" sz="1050" b="1">
              <a:solidFill>
                <a:srgbClr val="FFC000"/>
              </a:solidFill>
            </a:endParaRPr>
          </a:p>
        </p:txBody>
      </p:sp>
      <p:sp>
        <p:nvSpPr>
          <p:cNvPr id="27" name="TextBox 26">
            <a:extLst>
              <a:ext uri="{FF2B5EF4-FFF2-40B4-BE49-F238E27FC236}">
                <a16:creationId xmlns:a16="http://schemas.microsoft.com/office/drawing/2014/main" id="{14F72DF6-D453-0C37-A606-E478576B62E4}"/>
              </a:ext>
            </a:extLst>
          </p:cNvPr>
          <p:cNvSpPr txBox="1"/>
          <p:nvPr/>
        </p:nvSpPr>
        <p:spPr>
          <a:xfrm>
            <a:off x="1833944" y="3397375"/>
            <a:ext cx="752129" cy="253916"/>
          </a:xfrm>
          <a:prstGeom prst="rect">
            <a:avLst/>
          </a:prstGeom>
          <a:noFill/>
        </p:spPr>
        <p:txBody>
          <a:bodyPr wrap="none" rtlCol="0">
            <a:spAutoFit/>
          </a:bodyPr>
          <a:lstStyle/>
          <a:p>
            <a:r>
              <a:rPr lang="en-US" sz="1050" b="1">
                <a:solidFill>
                  <a:srgbClr val="FFC000"/>
                </a:solidFill>
                <a:highlight>
                  <a:srgbClr val="808000"/>
                </a:highlight>
              </a:rPr>
              <a:t>Cucumber</a:t>
            </a:r>
            <a:endParaRPr lang="en-CA" sz="1050" b="1">
              <a:solidFill>
                <a:srgbClr val="FFC000"/>
              </a:solidFill>
              <a:highlight>
                <a:srgbClr val="808000"/>
              </a:highlight>
            </a:endParaRPr>
          </a:p>
        </p:txBody>
      </p:sp>
      <p:sp>
        <p:nvSpPr>
          <p:cNvPr id="29" name="TextBox 28">
            <a:extLst>
              <a:ext uri="{FF2B5EF4-FFF2-40B4-BE49-F238E27FC236}">
                <a16:creationId xmlns:a16="http://schemas.microsoft.com/office/drawing/2014/main" id="{99CC1525-C208-37F6-B40E-74C9D807449F}"/>
              </a:ext>
            </a:extLst>
          </p:cNvPr>
          <p:cNvSpPr txBox="1"/>
          <p:nvPr/>
        </p:nvSpPr>
        <p:spPr>
          <a:xfrm>
            <a:off x="173167" y="5281067"/>
            <a:ext cx="1162498" cy="415498"/>
          </a:xfrm>
          <a:prstGeom prst="rect">
            <a:avLst/>
          </a:prstGeom>
          <a:noFill/>
        </p:spPr>
        <p:txBody>
          <a:bodyPr wrap="none" rtlCol="0">
            <a:spAutoFit/>
          </a:bodyPr>
          <a:lstStyle/>
          <a:p>
            <a:r>
              <a:rPr lang="en-US" sz="1050" b="1">
                <a:solidFill>
                  <a:srgbClr val="FFC000"/>
                </a:solidFill>
                <a:highlight>
                  <a:srgbClr val="808000"/>
                </a:highlight>
              </a:rPr>
              <a:t>Photo by </a:t>
            </a:r>
            <a:r>
              <a:rPr lang="en-US" sz="1050" b="1" err="1">
                <a:solidFill>
                  <a:srgbClr val="FFC000"/>
                </a:solidFill>
                <a:highlight>
                  <a:srgbClr val="808000"/>
                </a:highlight>
              </a:rPr>
              <a:t>iNat</a:t>
            </a:r>
            <a:endParaRPr lang="en-US" sz="1050" b="1">
              <a:solidFill>
                <a:srgbClr val="FFC000"/>
              </a:solidFill>
              <a:highlight>
                <a:srgbClr val="808000"/>
              </a:highlight>
            </a:endParaRPr>
          </a:p>
          <a:p>
            <a:r>
              <a:rPr lang="en-US" sz="1050" b="1">
                <a:solidFill>
                  <a:srgbClr val="FFC000"/>
                </a:solidFill>
                <a:highlight>
                  <a:srgbClr val="808000"/>
                </a:highlight>
              </a:rPr>
              <a:t> User </a:t>
            </a:r>
            <a:r>
              <a:rPr lang="en-US" sz="1000" b="1" err="1">
                <a:solidFill>
                  <a:srgbClr val="FFC000"/>
                </a:solidFill>
                <a:highlight>
                  <a:srgbClr val="808000"/>
                </a:highlight>
              </a:rPr>
              <a:t>PineMartyn</a:t>
            </a:r>
            <a:endParaRPr lang="en-CA" sz="1050" b="1">
              <a:solidFill>
                <a:srgbClr val="FFC000"/>
              </a:solidFill>
              <a:highlight>
                <a:srgbClr val="808000"/>
              </a:highlight>
            </a:endParaRPr>
          </a:p>
        </p:txBody>
      </p:sp>
    </p:spTree>
    <p:extLst>
      <p:ext uri="{BB962C8B-B14F-4D97-AF65-F5344CB8AC3E}">
        <p14:creationId xmlns:p14="http://schemas.microsoft.com/office/powerpoint/2010/main" val="1727153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23824-64C6-E0DB-B820-C911FB13B8F6}"/>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51EA9F49-F949-E40A-2994-9A697A3270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767BB14D-0A5E-AE92-7B8A-E978A1701D02}"/>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C8653A0B-B5F2-8DB9-79FF-DC3F1492C430}"/>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7146E4F0-7DE2-FE6C-1D32-E2F8F939B54F}"/>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EDBF9001-A971-E545-6F09-2EBB571CC8E9}"/>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B37ECCD4-C515-EA0B-800D-76C93A6C3DBE}"/>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64C9941D-219E-D000-92EC-CA5954B92767}"/>
              </a:ext>
            </a:extLst>
          </p:cNvPr>
          <p:cNvSpPr txBox="1"/>
          <p:nvPr/>
        </p:nvSpPr>
        <p:spPr>
          <a:xfrm>
            <a:off x="3122762" y="804040"/>
            <a:ext cx="2815719"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Plants</a:t>
            </a:r>
            <a:endParaRPr lang="en-US"/>
          </a:p>
        </p:txBody>
      </p:sp>
      <p:sp>
        <p:nvSpPr>
          <p:cNvPr id="2" name="TextBox 1">
            <a:extLst>
              <a:ext uri="{FF2B5EF4-FFF2-40B4-BE49-F238E27FC236}">
                <a16:creationId xmlns:a16="http://schemas.microsoft.com/office/drawing/2014/main" id="{A183096D-729B-F179-501A-36C59DDFF01A}"/>
              </a:ext>
            </a:extLst>
          </p:cNvPr>
          <p:cNvSpPr txBox="1"/>
          <p:nvPr/>
        </p:nvSpPr>
        <p:spPr>
          <a:xfrm>
            <a:off x="5350539" y="5477715"/>
            <a:ext cx="2680652"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3074" name="Picture 2">
            <a:extLst>
              <a:ext uri="{FF2B5EF4-FFF2-40B4-BE49-F238E27FC236}">
                <a16:creationId xmlns:a16="http://schemas.microsoft.com/office/drawing/2014/main" id="{F1D88379-EA26-CAD1-3DE0-9F0F0D755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395413"/>
            <a:ext cx="5943600" cy="406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99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F6416-047F-65C9-8CA2-2934B20EE466}"/>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39F7754F-BC69-DF5E-5B32-A9BE59F20E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D69DF22B-476A-EA96-BEF2-ACA558388F00}"/>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89BA17A4-A741-87C5-EF62-005CE1D35D2B}"/>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2CC2192A-E10F-F204-A838-BF1DB71E0B66}"/>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B0B9182F-A830-1440-8A4D-18AFABB507A5}"/>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2C12F506-8562-55A6-5BBF-918C08E86956}"/>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E7FB02D8-B110-4100-0FD1-AEA0221AD6B1}"/>
              </a:ext>
            </a:extLst>
          </p:cNvPr>
          <p:cNvSpPr txBox="1"/>
          <p:nvPr/>
        </p:nvSpPr>
        <p:spPr>
          <a:xfrm>
            <a:off x="-395498" y="1443041"/>
            <a:ext cx="6024488"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
            </a:pPr>
            <a:r>
              <a:rPr lang="en-US">
                <a:solidFill>
                  <a:srgbClr val="333333"/>
                </a:solidFill>
                <a:highlight>
                  <a:srgbClr val="FFFFFF"/>
                </a:highlight>
              </a:rPr>
              <a:t> After seeds are planted in their environment, they require a few important resources to germinate: the correct temperature, oxygen, and water.</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dirty="0">
                <a:solidFill>
                  <a:srgbClr val="333333"/>
                </a:solidFill>
                <a:highlight>
                  <a:srgbClr val="FFFFFF"/>
                </a:highlight>
              </a:rPr>
              <a:t>Inside of the seed, the baby plant (embryo) will start to grow using the resources contained within the seed. These resources include starches, </a:t>
            </a:r>
            <a:r>
              <a:rPr lang="en-US">
                <a:solidFill>
                  <a:srgbClr val="333333"/>
                </a:solidFill>
                <a:highlight>
                  <a:srgbClr val="FFFFFF"/>
                </a:highlight>
              </a:rPr>
              <a:t>sugar,</a:t>
            </a:r>
            <a:r>
              <a:rPr lang="en-US" dirty="0">
                <a:solidFill>
                  <a:srgbClr val="333333"/>
                </a:solidFill>
                <a:highlight>
                  <a:srgbClr val="FFFFFF"/>
                </a:highlight>
              </a:rPr>
              <a:t> and protein.</a:t>
            </a:r>
            <a:endParaRPr lang="en-US" dirty="0">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dirty="0">
                <a:solidFill>
                  <a:srgbClr val="333333"/>
                </a:solidFill>
                <a:highlight>
                  <a:srgbClr val="FFFFFF"/>
                </a:highlight>
              </a:rPr>
              <a:t>As the baby plant grows, it becomes able to break through the seed coat and start growing in the soil. The small plant has a root growing down in the soil. The cotyledons (seed leaves) push through the soil in order to seek sunlight.</a:t>
            </a:r>
            <a:endParaRPr lang="en-US" dirty="0">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Once the small plant breaks through the soil and is exposed to the sunlight, it can start to produce its own energy through photosynthesis.</a:t>
            </a:r>
            <a:endParaRPr lang="en-US">
              <a:solidFill>
                <a:srgbClr val="333333"/>
              </a:solidFill>
              <a:highlight>
                <a:srgbClr val="FFFFFF"/>
              </a:highlight>
              <a:ea typeface="Calibri"/>
              <a:cs typeface="Calibri"/>
            </a:endParaRPr>
          </a:p>
          <a:p>
            <a:endParaRPr lang="en-US">
              <a:solidFill>
                <a:srgbClr val="000000"/>
              </a:solidFill>
              <a:ea typeface="Calibri"/>
              <a:cs typeface="Calibri"/>
            </a:endParaRPr>
          </a:p>
        </p:txBody>
      </p:sp>
      <p:sp>
        <p:nvSpPr>
          <p:cNvPr id="5" name="TextBox 4">
            <a:extLst>
              <a:ext uri="{FF2B5EF4-FFF2-40B4-BE49-F238E27FC236}">
                <a16:creationId xmlns:a16="http://schemas.microsoft.com/office/drawing/2014/main" id="{D2724787-8B05-3D0D-D978-5EA49974F8E3}"/>
              </a:ext>
            </a:extLst>
          </p:cNvPr>
          <p:cNvSpPr txBox="1"/>
          <p:nvPr/>
        </p:nvSpPr>
        <p:spPr>
          <a:xfrm>
            <a:off x="328247" y="974965"/>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Germination</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EE83FE76-C56C-A687-D86B-E4AE00FD2CB5}"/>
              </a:ext>
            </a:extLst>
          </p:cNvPr>
          <p:cNvSpPr txBox="1"/>
          <p:nvPr/>
        </p:nvSpPr>
        <p:spPr>
          <a:xfrm>
            <a:off x="6609997" y="421742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2" name="Picture 2">
            <a:extLst>
              <a:ext uri="{FF2B5EF4-FFF2-40B4-BE49-F238E27FC236}">
                <a16:creationId xmlns:a16="http://schemas.microsoft.com/office/drawing/2014/main" id="{294251CB-5051-FE99-C19A-4FF8EB7BB4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6681" r="79761"/>
          <a:stretch>
            <a:fillRect/>
          </a:stretch>
        </p:blipFill>
        <p:spPr bwMode="auto">
          <a:xfrm>
            <a:off x="6609997" y="2276423"/>
            <a:ext cx="1202949" cy="176185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A3246B-FFEF-B4A1-2ED9-31F7D63F9C58}"/>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a Plant</a:t>
            </a:r>
            <a:endParaRPr lang="en-US"/>
          </a:p>
        </p:txBody>
      </p:sp>
    </p:spTree>
    <p:extLst>
      <p:ext uri="{BB962C8B-B14F-4D97-AF65-F5344CB8AC3E}">
        <p14:creationId xmlns:p14="http://schemas.microsoft.com/office/powerpoint/2010/main" val="1295518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27A20-ED05-1579-CE2F-5F9BD8D04CCB}"/>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1E180D05-4303-46CB-2922-31381D038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672B0CAE-A108-B638-1F47-38BE61180DF0}"/>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2F66AF11-5682-44D5-874F-E710BC425B04}"/>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3ED18E34-040A-5D5F-7599-1F95B34F1897}"/>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9640CCA8-6C00-0A8F-7811-A7AD78E86F49}"/>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4517ECCB-F0C9-21CB-80B4-0B1B35DBEA50}"/>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1D7AA0DE-3FBE-B9CD-90EC-61F421258B9B}"/>
              </a:ext>
            </a:extLst>
          </p:cNvPr>
          <p:cNvSpPr txBox="1"/>
          <p:nvPr/>
        </p:nvSpPr>
        <p:spPr>
          <a:xfrm>
            <a:off x="-360148" y="1798011"/>
            <a:ext cx="6236592" cy="3705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
            </a:pPr>
            <a:r>
              <a:rPr lang="en-US">
                <a:solidFill>
                  <a:srgbClr val="333333"/>
                </a:solidFill>
                <a:highlight>
                  <a:srgbClr val="FFFFFF"/>
                </a:highlight>
              </a:rPr>
              <a:t>During the seedling phase, the plant will start to develop mature leaves.</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The original leaves present on the small plant when it broke through the soil were called cotyledons (also known as seed leaves).</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The new mature leaves can often have a different appearance from the cotyledons. The mature leaf tissue will have high levels of photosynthesis occurring. This will allow the plants to grow more rapidly and increase in size.</a:t>
            </a:r>
            <a:endParaRPr lang="en-US">
              <a:solidFill>
                <a:srgbClr val="333333"/>
              </a:solidFill>
              <a:highlight>
                <a:srgbClr val="FFFFFF"/>
              </a:highlight>
              <a:ea typeface="Calibri"/>
              <a:cs typeface="Calibri"/>
            </a:endParaRPr>
          </a:p>
          <a:p>
            <a:endParaRPr lang="en-US">
              <a:solidFill>
                <a:srgbClr val="000000"/>
              </a:solidFill>
              <a:ea typeface="Calibri"/>
              <a:cs typeface="Calibri"/>
            </a:endParaRPr>
          </a:p>
        </p:txBody>
      </p:sp>
      <p:sp>
        <p:nvSpPr>
          <p:cNvPr id="5" name="TextBox 4">
            <a:extLst>
              <a:ext uri="{FF2B5EF4-FFF2-40B4-BE49-F238E27FC236}">
                <a16:creationId xmlns:a16="http://schemas.microsoft.com/office/drawing/2014/main" id="{52DCD28A-7EC8-C192-F14A-C66E561CDA55}"/>
              </a:ext>
            </a:extLst>
          </p:cNvPr>
          <p:cNvSpPr txBox="1"/>
          <p:nvPr/>
        </p:nvSpPr>
        <p:spPr>
          <a:xfrm>
            <a:off x="328247" y="1234202"/>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Seedling</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35FA16C2-4E5C-A4F6-2B38-ECC358D9D28F}"/>
              </a:ext>
            </a:extLst>
          </p:cNvPr>
          <p:cNvSpPr txBox="1"/>
          <p:nvPr/>
        </p:nvSpPr>
        <p:spPr>
          <a:xfrm>
            <a:off x="6609997" y="421742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4" name="Picture 3">
            <a:extLst>
              <a:ext uri="{FF2B5EF4-FFF2-40B4-BE49-F238E27FC236}">
                <a16:creationId xmlns:a16="http://schemas.microsoft.com/office/drawing/2014/main" id="{7577DC8E-41AD-AE62-AD0D-244C6EEDFE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269" t="23169" r="59556"/>
          <a:stretch>
            <a:fillRect/>
          </a:stretch>
        </p:blipFill>
        <p:spPr bwMode="auto">
          <a:xfrm>
            <a:off x="6934479" y="1016222"/>
            <a:ext cx="1199072" cy="31248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CA2F459-4DB2-D798-6D5B-AECF42F1CBBF}"/>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a Plant</a:t>
            </a:r>
            <a:endParaRPr lang="en-US"/>
          </a:p>
        </p:txBody>
      </p:sp>
    </p:spTree>
    <p:extLst>
      <p:ext uri="{BB962C8B-B14F-4D97-AF65-F5344CB8AC3E}">
        <p14:creationId xmlns:p14="http://schemas.microsoft.com/office/powerpoint/2010/main" val="3105759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C8E89-0615-CD3B-DAD0-25A7F0A2259F}"/>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7A89CF91-3228-E6A6-F225-4757614BA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47166975-B942-32DF-9532-4A9A8231E4CA}"/>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095C09C7-380E-5E1A-FAD4-463DE70311E2}"/>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D9F760BE-E0F4-1BB7-F947-24836478D76C}"/>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E32F450A-C463-AC06-2CB0-FB488206868C}"/>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ED773DB9-5346-6440-882A-5C9AA7D88C6D}"/>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DD9DFC7A-43F4-F9EA-44E7-681904E97D8F}"/>
              </a:ext>
            </a:extLst>
          </p:cNvPr>
          <p:cNvSpPr txBox="1"/>
          <p:nvPr/>
        </p:nvSpPr>
        <p:spPr>
          <a:xfrm>
            <a:off x="-277663" y="1950350"/>
            <a:ext cx="554136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
            </a:pPr>
            <a:r>
              <a:rPr lang="en-US">
                <a:solidFill>
                  <a:srgbClr val="333333"/>
                </a:solidFill>
                <a:highlight>
                  <a:srgbClr val="FFFFFF"/>
                </a:highlight>
              </a:rPr>
              <a:t>During the vegetative stage, the plant continues to increase the production of biomass and leaves. The vegetative stage is critical to ensure plants have enough energy and nutrients before transitioning to the flowering phase.</a:t>
            </a:r>
            <a:endParaRPr lang="en-US">
              <a:solidFill>
                <a:srgbClr val="333333"/>
              </a:solidFill>
              <a:highlight>
                <a:srgbClr val="FFFFFF"/>
              </a:highlight>
              <a:ea typeface="Calibri"/>
              <a:cs typeface="Calibri"/>
            </a:endParaRPr>
          </a:p>
          <a:p>
            <a:pPr marL="742950" lvl="1" indent="-285750">
              <a:buFont typeface="Courier New"/>
              <a:buChar char="○"/>
            </a:pPr>
            <a:endParaRPr lang="en-US">
              <a:solidFill>
                <a:srgbClr val="333333"/>
              </a:solidFill>
              <a:highlight>
                <a:srgbClr val="FFFFFF"/>
              </a:highlight>
            </a:endParaRPr>
          </a:p>
          <a:p>
            <a:pPr marL="742950" lvl="1" indent="-285750">
              <a:buFont typeface="Courier New"/>
              <a:buChar char="○"/>
            </a:pPr>
            <a:r>
              <a:rPr lang="en-US">
                <a:solidFill>
                  <a:srgbClr val="333333"/>
                </a:solidFill>
                <a:highlight>
                  <a:srgbClr val="FFFFFF"/>
                </a:highlight>
              </a:rPr>
              <a:t>During the late stages of the vegetative phase, flower buds will start to emerge on the plant. </a:t>
            </a:r>
            <a:endParaRPr lang="en-US">
              <a:solidFill>
                <a:srgbClr val="333333"/>
              </a:solidFill>
              <a:highlight>
                <a:srgbClr val="FFFFFF"/>
              </a:highlight>
              <a:ea typeface="Calibri"/>
              <a:cs typeface="Calibri"/>
            </a:endParaRPr>
          </a:p>
          <a:p>
            <a:endParaRPr lang="en-US">
              <a:solidFill>
                <a:srgbClr val="000000"/>
              </a:solidFill>
              <a:ea typeface="Calibri"/>
              <a:cs typeface="Calibri"/>
            </a:endParaRPr>
          </a:p>
        </p:txBody>
      </p:sp>
      <p:sp>
        <p:nvSpPr>
          <p:cNvPr id="5" name="TextBox 4">
            <a:extLst>
              <a:ext uri="{FF2B5EF4-FFF2-40B4-BE49-F238E27FC236}">
                <a16:creationId xmlns:a16="http://schemas.microsoft.com/office/drawing/2014/main" id="{9FF3CED2-0129-F015-C48D-045D5529ED68}"/>
              </a:ext>
            </a:extLst>
          </p:cNvPr>
          <p:cNvSpPr txBox="1"/>
          <p:nvPr/>
        </p:nvSpPr>
        <p:spPr>
          <a:xfrm>
            <a:off x="328247" y="128133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Vegetative Phase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13AF107B-85F4-D011-E98E-815BED4D1815}"/>
              </a:ext>
            </a:extLst>
          </p:cNvPr>
          <p:cNvSpPr txBox="1"/>
          <p:nvPr/>
        </p:nvSpPr>
        <p:spPr>
          <a:xfrm>
            <a:off x="6609997" y="421742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2" name="Picture 1">
            <a:extLst>
              <a:ext uri="{FF2B5EF4-FFF2-40B4-BE49-F238E27FC236}">
                <a16:creationId xmlns:a16="http://schemas.microsoft.com/office/drawing/2014/main" id="{0BCE2382-6B6A-56A4-ECAA-5686F327F6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009" t="23169" r="39962"/>
          <a:stretch>
            <a:fillRect/>
          </a:stretch>
        </p:blipFill>
        <p:spPr bwMode="auto">
          <a:xfrm>
            <a:off x="6823494" y="1078164"/>
            <a:ext cx="1190445" cy="31248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0074142-C8AC-1A79-7732-8991A6E0CCD3}"/>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a Plant</a:t>
            </a:r>
            <a:endParaRPr lang="en-US"/>
          </a:p>
        </p:txBody>
      </p:sp>
    </p:spTree>
    <p:extLst>
      <p:ext uri="{BB962C8B-B14F-4D97-AF65-F5344CB8AC3E}">
        <p14:creationId xmlns:p14="http://schemas.microsoft.com/office/powerpoint/2010/main" val="1358976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77D04-7B9B-0255-C427-C44183E4DC61}"/>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81C24199-C19E-B945-3F3F-2266ED112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2F0E96FB-0FB5-6175-6EB4-BEC1861C543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6F7F972B-5E5E-DBB5-9DA1-2754462DC470}"/>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F0133A30-7D47-A693-5AC3-9DDC60C4E96F}"/>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86EFADBD-ED34-6367-2AB4-84C72CD670C7}"/>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8420986F-9F34-2997-9B19-BD974568D942}"/>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F1D4137B-6DD5-31D0-B4B3-85F617F9A990}"/>
              </a:ext>
            </a:extLst>
          </p:cNvPr>
          <p:cNvSpPr txBox="1"/>
          <p:nvPr/>
        </p:nvSpPr>
        <p:spPr>
          <a:xfrm>
            <a:off x="28708" y="1942341"/>
            <a:ext cx="523499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dirty="0">
                <a:solidFill>
                  <a:srgbClr val="333333"/>
                </a:solidFill>
              </a:rPr>
              <a:t>The flowering stage in plants requires an abundance of energy and nutrients. During the flowering stage, the plants produce flower buds that eventually develop into mature flowers. When the flowers are ready for reproduction, they bloom. During flowering, pollinators are able to interact with the male and female parts located on the flower.</a:t>
            </a:r>
            <a:endParaRPr lang="en-US" dirty="0">
              <a:solidFill>
                <a:srgbClr val="333333"/>
              </a:solidFill>
              <a:ea typeface="Calibri"/>
              <a:cs typeface="Calibri"/>
            </a:endParaRPr>
          </a:p>
        </p:txBody>
      </p:sp>
      <p:sp>
        <p:nvSpPr>
          <p:cNvPr id="5" name="TextBox 4">
            <a:extLst>
              <a:ext uri="{FF2B5EF4-FFF2-40B4-BE49-F238E27FC236}">
                <a16:creationId xmlns:a16="http://schemas.microsoft.com/office/drawing/2014/main" id="{2A0E568F-E2A4-6E68-BA5D-19EDF7618B3D}"/>
              </a:ext>
            </a:extLst>
          </p:cNvPr>
          <p:cNvSpPr txBox="1"/>
          <p:nvPr/>
        </p:nvSpPr>
        <p:spPr>
          <a:xfrm>
            <a:off x="328247" y="128133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Flowering Phase</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7AA71EC3-6022-2437-2267-6353E28BEE28}"/>
              </a:ext>
            </a:extLst>
          </p:cNvPr>
          <p:cNvSpPr txBox="1"/>
          <p:nvPr/>
        </p:nvSpPr>
        <p:spPr>
          <a:xfrm>
            <a:off x="6609997" y="421742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pic>
        <p:nvPicPr>
          <p:cNvPr id="11" name="Picture 10">
            <a:extLst>
              <a:ext uri="{FF2B5EF4-FFF2-40B4-BE49-F238E27FC236}">
                <a16:creationId xmlns:a16="http://schemas.microsoft.com/office/drawing/2014/main" id="{6A0C1752-CE35-A0CE-3B66-F070EFAB5C6A}"/>
              </a:ext>
            </a:extLst>
          </p:cNvPr>
          <p:cNvPicPr>
            <a:picLocks noChangeAspect="1"/>
          </p:cNvPicPr>
          <p:nvPr/>
        </p:nvPicPr>
        <p:blipFill>
          <a:blip r:embed="rId4"/>
          <a:stretch>
            <a:fillRect/>
          </a:stretch>
        </p:blipFill>
        <p:spPr>
          <a:xfrm>
            <a:off x="6429141" y="1350731"/>
            <a:ext cx="2048161" cy="3143689"/>
          </a:xfrm>
          <a:prstGeom prst="rect">
            <a:avLst/>
          </a:prstGeom>
        </p:spPr>
      </p:pic>
      <p:sp>
        <p:nvSpPr>
          <p:cNvPr id="4" name="TextBox 3">
            <a:extLst>
              <a:ext uri="{FF2B5EF4-FFF2-40B4-BE49-F238E27FC236}">
                <a16:creationId xmlns:a16="http://schemas.microsoft.com/office/drawing/2014/main" id="{D5DDE5E1-7C0B-BCBE-B2CF-37E604157CA4}"/>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a Plant</a:t>
            </a:r>
            <a:endParaRPr lang="en-US"/>
          </a:p>
        </p:txBody>
      </p:sp>
    </p:spTree>
    <p:extLst>
      <p:ext uri="{BB962C8B-B14F-4D97-AF65-F5344CB8AC3E}">
        <p14:creationId xmlns:p14="http://schemas.microsoft.com/office/powerpoint/2010/main" val="340238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96F9F-2103-AE3E-F58F-B1274EDEB489}"/>
            </a:ext>
          </a:extLst>
        </p:cNvPr>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45F85D7A-6516-E2B7-B32D-BD8C6B5FC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D7A21C39-0B4A-D93A-0C6F-230158E2591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91652CB9-0D25-8E6A-9E7B-E1929E548F34}"/>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A1B74F6B-5CFF-0B28-E4B3-75CB570A298F}"/>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3">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2B048C8D-10A1-F0D7-56CA-01DA6DA8A5AC}"/>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3B694FF5-DAA6-7A47-487D-6A43072BD8E6}"/>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3" name="TextBox 2">
            <a:extLst>
              <a:ext uri="{FF2B5EF4-FFF2-40B4-BE49-F238E27FC236}">
                <a16:creationId xmlns:a16="http://schemas.microsoft.com/office/drawing/2014/main" id="{364E6285-C460-91F6-1415-6AC996C6E380}"/>
              </a:ext>
            </a:extLst>
          </p:cNvPr>
          <p:cNvSpPr txBox="1"/>
          <p:nvPr/>
        </p:nvSpPr>
        <p:spPr>
          <a:xfrm>
            <a:off x="-395498" y="1942341"/>
            <a:ext cx="565920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Courier New"/>
              <a:buChar char="o"/>
            </a:pPr>
            <a:r>
              <a:rPr lang="en-US">
                <a:solidFill>
                  <a:srgbClr val="333333"/>
                </a:solidFill>
                <a:highlight>
                  <a:srgbClr val="FFFFFF"/>
                </a:highlight>
              </a:rPr>
              <a:t>As the life cycle of the plant comes to an end, the plant must first go through the maturation phase. </a:t>
            </a:r>
            <a:endParaRPr lang="en-US"/>
          </a:p>
          <a:p>
            <a:pPr marL="742950" lvl="1" indent="-285750">
              <a:buFont typeface="Courier New"/>
              <a:buChar char="o"/>
            </a:pPr>
            <a:endParaRPr lang="en-US">
              <a:solidFill>
                <a:srgbClr val="333333"/>
              </a:solidFill>
              <a:highlight>
                <a:srgbClr val="FFFFFF"/>
              </a:highlight>
            </a:endParaRPr>
          </a:p>
          <a:p>
            <a:pPr marL="742950" lvl="1" indent="-285750">
              <a:buFont typeface="Courier New"/>
              <a:buChar char="o"/>
            </a:pPr>
            <a:r>
              <a:rPr lang="en-US">
                <a:solidFill>
                  <a:srgbClr val="333333"/>
                </a:solidFill>
                <a:highlight>
                  <a:srgbClr val="FFFFFF"/>
                </a:highlight>
              </a:rPr>
              <a:t>During this period, nutrients stored in the plant tissue can be moved to the seed tissue. The seeds will need this energy to undergo germination. </a:t>
            </a:r>
            <a:endParaRPr lang="en-US">
              <a:solidFill>
                <a:srgbClr val="333333"/>
              </a:solidFill>
              <a:highlight>
                <a:srgbClr val="FFFFFF"/>
              </a:highlight>
              <a:ea typeface="Calibri" panose="020F0502020204030204"/>
              <a:cs typeface="Calibri" panose="020F0502020204030204"/>
            </a:endParaRPr>
          </a:p>
          <a:p>
            <a:pPr marL="742950" lvl="1" indent="-285750">
              <a:buFont typeface="Courier New"/>
              <a:buChar char="o"/>
            </a:pPr>
            <a:endParaRPr lang="en-US">
              <a:solidFill>
                <a:srgbClr val="333333"/>
              </a:solidFill>
              <a:highlight>
                <a:srgbClr val="FFFFFF"/>
              </a:highlight>
            </a:endParaRPr>
          </a:p>
          <a:p>
            <a:pPr marL="742950" lvl="1" indent="-285750">
              <a:buFont typeface="Courier New"/>
              <a:buChar char="o"/>
            </a:pPr>
            <a:r>
              <a:rPr lang="en-US">
                <a:solidFill>
                  <a:srgbClr val="333333"/>
                </a:solidFill>
                <a:highlight>
                  <a:srgbClr val="FFFFFF"/>
                </a:highlight>
              </a:rPr>
              <a:t>During the maturity phase, the seeds finish development and are ready to be spread into the environment.</a:t>
            </a:r>
            <a:endParaRPr lang="en-US">
              <a:solidFill>
                <a:srgbClr val="333333"/>
              </a:solidFill>
              <a:highlight>
                <a:srgbClr val="FFFFFF"/>
              </a:highlight>
              <a:ea typeface="Calibri" panose="020F0502020204030204"/>
              <a:cs typeface="Calibri" panose="020F0502020204030204"/>
            </a:endParaRPr>
          </a:p>
          <a:p>
            <a:pPr marL="285750" indent="-285750">
              <a:buFont typeface="Courier New"/>
              <a:buChar char="o"/>
            </a:pPr>
            <a:endParaRPr lang="en-US">
              <a:solidFill>
                <a:srgbClr val="000000"/>
              </a:solidFill>
              <a:ea typeface="Calibri"/>
              <a:cs typeface="Calibri"/>
            </a:endParaRPr>
          </a:p>
        </p:txBody>
      </p:sp>
      <p:sp>
        <p:nvSpPr>
          <p:cNvPr id="5" name="TextBox 4">
            <a:extLst>
              <a:ext uri="{FF2B5EF4-FFF2-40B4-BE49-F238E27FC236}">
                <a16:creationId xmlns:a16="http://schemas.microsoft.com/office/drawing/2014/main" id="{A4EFDE83-A31A-7B87-D012-E6776745A071}"/>
              </a:ext>
            </a:extLst>
          </p:cNvPr>
          <p:cNvSpPr txBox="1"/>
          <p:nvPr/>
        </p:nvSpPr>
        <p:spPr>
          <a:xfrm>
            <a:off x="328247" y="128133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Maturity</a:t>
            </a:r>
            <a:endParaRPr lang="en-US">
              <a:ea typeface="Calibri" panose="020F0502020204030204"/>
              <a:cs typeface="Calibri" panose="020F0502020204030204"/>
            </a:endParaRPr>
          </a:p>
        </p:txBody>
      </p:sp>
      <p:pic>
        <p:nvPicPr>
          <p:cNvPr id="9" name="Picture 8">
            <a:extLst>
              <a:ext uri="{FF2B5EF4-FFF2-40B4-BE49-F238E27FC236}">
                <a16:creationId xmlns:a16="http://schemas.microsoft.com/office/drawing/2014/main" id="{72FB61E9-8C77-4967-9693-34647A23DA2D}"/>
              </a:ext>
            </a:extLst>
          </p:cNvPr>
          <p:cNvPicPr>
            <a:picLocks noChangeAspect="1"/>
          </p:cNvPicPr>
          <p:nvPr/>
        </p:nvPicPr>
        <p:blipFill>
          <a:blip r:embed="rId4"/>
          <a:stretch>
            <a:fillRect/>
          </a:stretch>
        </p:blipFill>
        <p:spPr>
          <a:xfrm>
            <a:off x="6077380" y="947603"/>
            <a:ext cx="2467319" cy="3505689"/>
          </a:xfrm>
          <a:prstGeom prst="rect">
            <a:avLst/>
          </a:prstGeom>
        </p:spPr>
      </p:pic>
      <p:sp>
        <p:nvSpPr>
          <p:cNvPr id="10" name="TextBox 9">
            <a:extLst>
              <a:ext uri="{FF2B5EF4-FFF2-40B4-BE49-F238E27FC236}">
                <a16:creationId xmlns:a16="http://schemas.microsoft.com/office/drawing/2014/main" id="{F808F8CA-77B2-3768-EA23-D05B31C94AFA}"/>
              </a:ext>
            </a:extLst>
          </p:cNvPr>
          <p:cNvSpPr txBox="1"/>
          <p:nvPr/>
        </p:nvSpPr>
        <p:spPr>
          <a:xfrm>
            <a:off x="6609997" y="4217421"/>
            <a:ext cx="5003320" cy="276999"/>
          </a:xfrm>
          <a:prstGeom prst="rect">
            <a:avLst/>
          </a:prstGeom>
          <a:noFill/>
        </p:spPr>
        <p:txBody>
          <a:bodyPr wrap="square">
            <a:spAutoFit/>
          </a:bodyPr>
          <a:lstStyle/>
          <a:p>
            <a:r>
              <a:rPr lang="en-CA" sz="1200" b="0" i="0">
                <a:solidFill>
                  <a:srgbClr val="333333"/>
                </a:solidFill>
                <a:effectLst/>
                <a:latin typeface="Source Sans Pro" panose="020B0503030403020204" pitchFamily="34" charset="0"/>
              </a:rPr>
              <a:t>made in ©</a:t>
            </a:r>
            <a:r>
              <a:rPr lang="en-CA" sz="1200" b="0" i="0" err="1">
                <a:solidFill>
                  <a:srgbClr val="333333"/>
                </a:solidFill>
                <a:effectLst/>
                <a:latin typeface="Source Sans Pro" panose="020B0503030403020204" pitchFamily="34" charset="0"/>
              </a:rPr>
              <a:t>BioRender</a:t>
            </a:r>
            <a:r>
              <a:rPr lang="en-CA" sz="1200" b="0" i="0">
                <a:solidFill>
                  <a:srgbClr val="333333"/>
                </a:solidFill>
                <a:effectLst/>
                <a:latin typeface="Source Sans Pro" panose="020B0503030403020204" pitchFamily="34" charset="0"/>
              </a:rPr>
              <a:t> - biorender.com</a:t>
            </a:r>
            <a:endParaRPr lang="en-CA" sz="1200"/>
          </a:p>
        </p:txBody>
      </p:sp>
      <p:sp>
        <p:nvSpPr>
          <p:cNvPr id="4" name="TextBox 3">
            <a:extLst>
              <a:ext uri="{FF2B5EF4-FFF2-40B4-BE49-F238E27FC236}">
                <a16:creationId xmlns:a16="http://schemas.microsoft.com/office/drawing/2014/main" id="{57BA5FE8-9BFB-8CB3-32C3-561BA456058D}"/>
              </a:ext>
            </a:extLst>
          </p:cNvPr>
          <p:cNvSpPr txBox="1"/>
          <p:nvPr/>
        </p:nvSpPr>
        <p:spPr>
          <a:xfrm>
            <a:off x="3754140" y="571866"/>
            <a:ext cx="4508750" cy="461665"/>
          </a:xfrm>
          <a:prstGeom prst="rect">
            <a:avLst/>
          </a:prstGeom>
          <a:noFill/>
        </p:spPr>
        <p:txBody>
          <a:bodyPr wrap="square" lIns="91440" tIns="45720" rIns="91440" bIns="45720" rtlCol="0" anchor="t">
            <a:spAutoFit/>
          </a:bodyPr>
          <a:lstStyle/>
          <a:p>
            <a:pPr algn="ctr"/>
            <a:r>
              <a:rPr lang="en-US" sz="2400" b="1">
                <a:solidFill>
                  <a:srgbClr val="004F58"/>
                </a:solidFill>
              </a:rPr>
              <a:t>Life Cycle of a Plant</a:t>
            </a:r>
            <a:endParaRPr lang="en-US"/>
          </a:p>
        </p:txBody>
      </p:sp>
    </p:spTree>
    <p:extLst>
      <p:ext uri="{BB962C8B-B14F-4D97-AF65-F5344CB8AC3E}">
        <p14:creationId xmlns:p14="http://schemas.microsoft.com/office/powerpoint/2010/main" val="174558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8758-9CE4-C1C6-01FC-CB363B043CD4}"/>
            </a:ext>
          </a:extLst>
        </p:cNvPr>
        <p:cNvGrpSpPr/>
        <p:nvPr/>
      </p:nvGrpSpPr>
      <p:grpSpPr>
        <a:xfrm>
          <a:off x="0" y="0"/>
          <a:ext cx="0" cy="0"/>
          <a:chOff x="0" y="0"/>
          <a:chExt cx="0" cy="0"/>
        </a:xfrm>
      </p:grpSpPr>
      <p:pic>
        <p:nvPicPr>
          <p:cNvPr id="12" name="Picture 2" descr="A diagram of a plant&#10;&#10;AI-generated content may be incorrect.">
            <a:extLst>
              <a:ext uri="{FF2B5EF4-FFF2-40B4-BE49-F238E27FC236}">
                <a16:creationId xmlns:a16="http://schemas.microsoft.com/office/drawing/2014/main" id="{FE07B121-84A5-3A17-7E71-F548AFA6FA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13568"/>
            <a:ext cx="594360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drawing, plate&#10;&#10;Description automatically generated">
            <a:extLst>
              <a:ext uri="{FF2B5EF4-FFF2-40B4-BE49-F238E27FC236}">
                <a16:creationId xmlns:a16="http://schemas.microsoft.com/office/drawing/2014/main" id="{503FF7C0-430A-475A-B2FD-2E2C61F02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22" y="284655"/>
            <a:ext cx="2532927" cy="515777"/>
          </a:xfrm>
          <a:prstGeom prst="rect">
            <a:avLst/>
          </a:prstGeom>
        </p:spPr>
      </p:pic>
      <p:grpSp>
        <p:nvGrpSpPr>
          <p:cNvPr id="23" name="Group 22">
            <a:extLst>
              <a:ext uri="{FF2B5EF4-FFF2-40B4-BE49-F238E27FC236}">
                <a16:creationId xmlns:a16="http://schemas.microsoft.com/office/drawing/2014/main" id="{02AFD303-F57C-2462-1EA5-16AD8B4AB4B6}"/>
              </a:ext>
            </a:extLst>
          </p:cNvPr>
          <p:cNvGrpSpPr/>
          <p:nvPr/>
        </p:nvGrpSpPr>
        <p:grpSpPr>
          <a:xfrm>
            <a:off x="-64087" y="5613680"/>
            <a:ext cx="9986988" cy="1333500"/>
            <a:chOff x="-126890" y="7924801"/>
            <a:chExt cx="7512583" cy="1333500"/>
          </a:xfrm>
        </p:grpSpPr>
        <p:sp>
          <p:nvSpPr>
            <p:cNvPr id="6" name="Flowchart: Punched Tape 5">
              <a:extLst>
                <a:ext uri="{FF2B5EF4-FFF2-40B4-BE49-F238E27FC236}">
                  <a16:creationId xmlns:a16="http://schemas.microsoft.com/office/drawing/2014/main" id="{E4EFEE76-BF62-8793-D071-6B50E1C9ACD1}"/>
                </a:ext>
              </a:extLst>
            </p:cNvPr>
            <p:cNvSpPr/>
            <p:nvPr/>
          </p:nvSpPr>
          <p:spPr>
            <a:xfrm>
              <a:off x="-126890" y="7924801"/>
              <a:ext cx="7512583" cy="133350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627"/>
                <a:gd name="connsiteY0" fmla="*/ 5638 h 14638"/>
                <a:gd name="connsiteX1" fmla="*/ 2500 w 10627"/>
                <a:gd name="connsiteY1" fmla="*/ 6638 h 14638"/>
                <a:gd name="connsiteX2" fmla="*/ 5000 w 10627"/>
                <a:gd name="connsiteY2" fmla="*/ 5638 h 14638"/>
                <a:gd name="connsiteX3" fmla="*/ 10019 w 10627"/>
                <a:gd name="connsiteY3" fmla="*/ 0 h 14638"/>
                <a:gd name="connsiteX4" fmla="*/ 10000 w 10627"/>
                <a:gd name="connsiteY4" fmla="*/ 5638 h 14638"/>
                <a:gd name="connsiteX5" fmla="*/ 10000 w 10627"/>
                <a:gd name="connsiteY5" fmla="*/ 13638 h 14638"/>
                <a:gd name="connsiteX6" fmla="*/ 7500 w 10627"/>
                <a:gd name="connsiteY6" fmla="*/ 12638 h 14638"/>
                <a:gd name="connsiteX7" fmla="*/ 5000 w 10627"/>
                <a:gd name="connsiteY7" fmla="*/ 13638 h 14638"/>
                <a:gd name="connsiteX8" fmla="*/ 2500 w 10627"/>
                <a:gd name="connsiteY8" fmla="*/ 14638 h 14638"/>
                <a:gd name="connsiteX9" fmla="*/ 0 w 10627"/>
                <a:gd name="connsiteY9" fmla="*/ 13638 h 14638"/>
                <a:gd name="connsiteX10" fmla="*/ 0 w 10627"/>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2638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57 w 10684"/>
                <a:gd name="connsiteY7" fmla="*/ 13638 h 14638"/>
                <a:gd name="connsiteX8" fmla="*/ 2557 w 10684"/>
                <a:gd name="connsiteY8" fmla="*/ 14638 h 14638"/>
                <a:gd name="connsiteX9" fmla="*/ 57 w 10684"/>
                <a:gd name="connsiteY9" fmla="*/ 13638 h 14638"/>
                <a:gd name="connsiteX10" fmla="*/ 57 w 10684"/>
                <a:gd name="connsiteY10" fmla="*/ 5638 h 14638"/>
                <a:gd name="connsiteX0" fmla="*/ 57 w 10684"/>
                <a:gd name="connsiteY0" fmla="*/ 5638 h 14638"/>
                <a:gd name="connsiteX1" fmla="*/ 1026 w 10684"/>
                <a:gd name="connsiteY1" fmla="*/ 8305 h 14638"/>
                <a:gd name="connsiteX2" fmla="*/ 5057 w 10684"/>
                <a:gd name="connsiteY2" fmla="*/ 5638 h 14638"/>
                <a:gd name="connsiteX3" fmla="*/ 10076 w 10684"/>
                <a:gd name="connsiteY3" fmla="*/ 0 h 14638"/>
                <a:gd name="connsiteX4" fmla="*/ 10057 w 10684"/>
                <a:gd name="connsiteY4" fmla="*/ 5638 h 14638"/>
                <a:gd name="connsiteX5" fmla="*/ 10057 w 10684"/>
                <a:gd name="connsiteY5" fmla="*/ 13638 h 14638"/>
                <a:gd name="connsiteX6" fmla="*/ 7557 w 10684"/>
                <a:gd name="connsiteY6" fmla="*/ 13942 h 14638"/>
                <a:gd name="connsiteX7" fmla="*/ 5073 w 10684"/>
                <a:gd name="connsiteY7" fmla="*/ 14218 h 14638"/>
                <a:gd name="connsiteX8" fmla="*/ 2557 w 10684"/>
                <a:gd name="connsiteY8" fmla="*/ 14638 h 14638"/>
                <a:gd name="connsiteX9" fmla="*/ 57 w 10684"/>
                <a:gd name="connsiteY9" fmla="*/ 13638 h 14638"/>
                <a:gd name="connsiteX10" fmla="*/ 57 w 10684"/>
                <a:gd name="connsiteY10" fmla="*/ 5638 h 1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4" h="14638">
                  <a:moveTo>
                    <a:pt x="57" y="5638"/>
                  </a:moveTo>
                  <a:cubicBezTo>
                    <a:pt x="57" y="6190"/>
                    <a:pt x="-355" y="8305"/>
                    <a:pt x="1026" y="8305"/>
                  </a:cubicBezTo>
                  <a:cubicBezTo>
                    <a:pt x="2407" y="8305"/>
                    <a:pt x="3549" y="7022"/>
                    <a:pt x="5057" y="5638"/>
                  </a:cubicBezTo>
                  <a:cubicBezTo>
                    <a:pt x="6565" y="4254"/>
                    <a:pt x="8695" y="0"/>
                    <a:pt x="10076" y="0"/>
                  </a:cubicBezTo>
                  <a:cubicBezTo>
                    <a:pt x="11457" y="0"/>
                    <a:pt x="10057" y="5086"/>
                    <a:pt x="10057" y="5638"/>
                  </a:cubicBezTo>
                  <a:lnTo>
                    <a:pt x="10057" y="13638"/>
                  </a:lnTo>
                  <a:cubicBezTo>
                    <a:pt x="10057" y="13086"/>
                    <a:pt x="8388" y="13845"/>
                    <a:pt x="7557" y="13942"/>
                  </a:cubicBezTo>
                  <a:cubicBezTo>
                    <a:pt x="6726" y="14039"/>
                    <a:pt x="5906" y="14102"/>
                    <a:pt x="5073" y="14218"/>
                  </a:cubicBezTo>
                  <a:cubicBezTo>
                    <a:pt x="4240" y="14334"/>
                    <a:pt x="3938" y="14638"/>
                    <a:pt x="2557" y="14638"/>
                  </a:cubicBezTo>
                  <a:cubicBezTo>
                    <a:pt x="1176" y="14638"/>
                    <a:pt x="57" y="14190"/>
                    <a:pt x="57" y="13638"/>
                  </a:cubicBezTo>
                  <a:lnTo>
                    <a:pt x="57" y="5638"/>
                  </a:lnTo>
                  <a:close/>
                </a:path>
              </a:pathLst>
            </a:custGeom>
            <a:solidFill>
              <a:srgbClr val="004F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322FAE0B-8E7D-34FC-2F8E-5A7567C97D8F}"/>
                </a:ext>
              </a:extLst>
            </p:cNvPr>
            <p:cNvSpPr txBox="1"/>
            <p:nvPr/>
          </p:nvSpPr>
          <p:spPr>
            <a:xfrm>
              <a:off x="2895600" y="8637275"/>
              <a:ext cx="3618149" cy="338554"/>
            </a:xfrm>
            <a:prstGeom prst="rect">
              <a:avLst/>
            </a:prstGeom>
            <a:noFill/>
          </p:spPr>
          <p:txBody>
            <a:bodyPr wrap="square" rtlCol="0">
              <a:spAutoFit/>
            </a:bodyPr>
            <a:lstStyle/>
            <a:p>
              <a:pPr algn="r"/>
              <a:r>
                <a:rPr lang="en-US" sz="1600" u="sng">
                  <a:solidFill>
                    <a:schemeClr val="bg1"/>
                  </a:solidFill>
                  <a:hlinkClick r:id="rId4">
                    <a:extLst>
                      <a:ext uri="{A12FA001-AC4F-418D-AE19-62706E023703}">
                        <ahyp:hlinkClr xmlns:ahyp="http://schemas.microsoft.com/office/drawing/2018/hyperlinkcolor" val="tx"/>
                      </a:ext>
                    </a:extLst>
                  </a:hlinkClick>
                </a:rPr>
                <a:t>CanadianWildlifeFederation.ca/Education</a:t>
              </a:r>
              <a:endParaRPr lang="en-CA" sz="1600" u="sng">
                <a:solidFill>
                  <a:schemeClr val="bg1"/>
                </a:solidFill>
              </a:endParaRPr>
            </a:p>
          </p:txBody>
        </p:sp>
        <p:sp>
          <p:nvSpPr>
            <p:cNvPr id="22" name="TextBox 21">
              <a:extLst>
                <a:ext uri="{FF2B5EF4-FFF2-40B4-BE49-F238E27FC236}">
                  <a16:creationId xmlns:a16="http://schemas.microsoft.com/office/drawing/2014/main" id="{7426F76F-2502-F7E8-7984-445877D7DF62}"/>
                </a:ext>
              </a:extLst>
            </p:cNvPr>
            <p:cNvSpPr txBox="1"/>
            <p:nvPr/>
          </p:nvSpPr>
          <p:spPr>
            <a:xfrm>
              <a:off x="4328160" y="8397240"/>
              <a:ext cx="2185589" cy="276999"/>
            </a:xfrm>
            <a:prstGeom prst="rect">
              <a:avLst/>
            </a:prstGeom>
            <a:noFill/>
          </p:spPr>
          <p:txBody>
            <a:bodyPr wrap="square" rtlCol="0">
              <a:spAutoFit/>
            </a:bodyPr>
            <a:lstStyle/>
            <a:p>
              <a:pPr algn="r"/>
              <a:r>
                <a:rPr lang="en-US" sz="1200">
                  <a:solidFill>
                    <a:schemeClr val="bg1"/>
                  </a:solidFill>
                </a:rPr>
                <a:t>For additional resources visit:</a:t>
              </a:r>
              <a:endParaRPr lang="en-CA" sz="1200">
                <a:solidFill>
                  <a:schemeClr val="bg1"/>
                </a:solidFill>
              </a:endParaRPr>
            </a:p>
          </p:txBody>
        </p:sp>
      </p:grpSp>
      <p:sp>
        <p:nvSpPr>
          <p:cNvPr id="19" name="TextBox 18">
            <a:extLst>
              <a:ext uri="{FF2B5EF4-FFF2-40B4-BE49-F238E27FC236}">
                <a16:creationId xmlns:a16="http://schemas.microsoft.com/office/drawing/2014/main" id="{81B41ACE-894C-493F-F620-DBB98B67C78B}"/>
              </a:ext>
            </a:extLst>
          </p:cNvPr>
          <p:cNvSpPr txBox="1"/>
          <p:nvPr/>
        </p:nvSpPr>
        <p:spPr>
          <a:xfrm>
            <a:off x="333024" y="6461187"/>
            <a:ext cx="3090769" cy="338554"/>
          </a:xfrm>
          <a:prstGeom prst="rect">
            <a:avLst/>
          </a:prstGeom>
          <a:noFill/>
        </p:spPr>
        <p:txBody>
          <a:bodyPr wrap="square" rtlCol="0">
            <a:spAutoFit/>
          </a:bodyPr>
          <a:lstStyle/>
          <a:p>
            <a:r>
              <a:rPr lang="en-US" sz="800" i="1">
                <a:solidFill>
                  <a:schemeClr val="bg1"/>
                </a:solidFill>
              </a:rPr>
              <a:t>© Canadian Wildlife Federation. All rights reserved. Content may be printed for classroom use only. </a:t>
            </a:r>
            <a:endParaRPr lang="en-CA" sz="800">
              <a:solidFill>
                <a:schemeClr val="bg1"/>
              </a:solidFill>
            </a:endParaRPr>
          </a:p>
        </p:txBody>
      </p:sp>
      <p:sp>
        <p:nvSpPr>
          <p:cNvPr id="8" name="TextBox 7">
            <a:extLst>
              <a:ext uri="{FF2B5EF4-FFF2-40B4-BE49-F238E27FC236}">
                <a16:creationId xmlns:a16="http://schemas.microsoft.com/office/drawing/2014/main" id="{FFB143F4-C822-9879-FF19-ADDB5599868E}"/>
              </a:ext>
            </a:extLst>
          </p:cNvPr>
          <p:cNvSpPr txBox="1"/>
          <p:nvPr/>
        </p:nvSpPr>
        <p:spPr>
          <a:xfrm>
            <a:off x="2592493" y="980792"/>
            <a:ext cx="3950133" cy="584775"/>
          </a:xfrm>
          <a:prstGeom prst="rect">
            <a:avLst/>
          </a:prstGeom>
          <a:noFill/>
        </p:spPr>
        <p:txBody>
          <a:bodyPr wrap="square" lIns="91440" tIns="45720" rIns="91440" bIns="45720" rtlCol="0" anchor="t">
            <a:spAutoFit/>
          </a:bodyPr>
          <a:lstStyle/>
          <a:p>
            <a:pPr algn="ctr"/>
            <a:r>
              <a:rPr lang="en-US" sz="3200" b="1">
                <a:solidFill>
                  <a:srgbClr val="004F58"/>
                </a:solidFill>
              </a:rPr>
              <a:t>Life Cycle Complete</a:t>
            </a:r>
            <a:endParaRPr lang="en-US" sz="3200">
              <a:ea typeface="Calibri"/>
              <a:cs typeface="Calibri"/>
            </a:endParaRPr>
          </a:p>
        </p:txBody>
      </p:sp>
    </p:spTree>
    <p:extLst>
      <p:ext uri="{BB962C8B-B14F-4D97-AF65-F5344CB8AC3E}">
        <p14:creationId xmlns:p14="http://schemas.microsoft.com/office/powerpoint/2010/main" val="32330126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AE1348D4B9D45BD6C4621B36D7125" ma:contentTypeVersion="26" ma:contentTypeDescription="Create a new document." ma:contentTypeScope="" ma:versionID="711f96ca2daa46941d54636d5336efbc">
  <xsd:schema xmlns:xsd="http://www.w3.org/2001/XMLSchema" xmlns:xs="http://www.w3.org/2001/XMLSchema" xmlns:p="http://schemas.microsoft.com/office/2006/metadata/properties" xmlns:ns1="http://schemas.microsoft.com/sharepoint/v3" xmlns:ns2="14e411e1-b3db-463c-8418-fb0734124250" xmlns:ns3="b1ab0dce-f5da-44d5-b9e9-f8ee614323f2" targetNamespace="http://schemas.microsoft.com/office/2006/metadata/properties" ma:root="true" ma:fieldsID="e31a9d951e270a56e9bbf6b18f067775" ns1:_="" ns2:_="" ns3:_="">
    <xsd:import namespace="http://schemas.microsoft.com/sharepoint/v3"/>
    <xsd:import namespace="14e411e1-b3db-463c-8418-fb0734124250"/>
    <xsd:import namespace="b1ab0dce-f5da-44d5-b9e9-f8ee614323f2"/>
    <xsd:element name="properties">
      <xsd:complexType>
        <xsd:sequence>
          <xsd:element name="documentManagement">
            <xsd:complexType>
              <xsd:all>
                <xsd:element ref="ns2:Theme"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OCR" minOccurs="0"/>
                <xsd:element ref="ns2:MediaServiceLocation" minOccurs="0"/>
                <xsd:element ref="ns2:lcf76f155ced4ddcb4097134ff3c332f" minOccurs="0"/>
                <xsd:element ref="ns3:TaxCatchAll" minOccurs="0"/>
                <xsd:element ref="ns2:Indatabase" minOccurs="0"/>
                <xsd:element ref="ns2:MediaServiceObjectDetectorVersions" minOccurs="0"/>
                <xsd:element ref="ns1:_ip_UnifiedCompliancePolicyProperties" minOccurs="0"/>
                <xsd:element ref="ns1:_ip_UnifiedCompliancePolicyUIAction" minOccurs="0"/>
                <xsd:element ref="ns2:MediaServiceSearchProperties" minOccurs="0"/>
                <xsd:element ref="ns2:MediaServiceBillingMetadata" minOccurs="0"/>
                <xsd:element ref="ns2:Whatisthis_x003f_" minOccurs="0"/>
                <xsd:element ref="ns2:Choic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e411e1-b3db-463c-8418-fb0734124250" elementFormDefault="qualified">
    <xsd:import namespace="http://schemas.microsoft.com/office/2006/documentManagement/types"/>
    <xsd:import namespace="http://schemas.microsoft.com/office/infopath/2007/PartnerControls"/>
    <xsd:element name="Theme" ma:index="8" nillable="true" ma:displayName="Theme" ma:format="Dropdown" ma:internalName="Theme">
      <xsd:simpleType>
        <xsd:restriction base="dms:Choice">
          <xsd:enumeration value="Arts &amp; Crafts"/>
          <xsd:enumeration value="Nature Play"/>
          <xsd:enumeration value="Wildlife"/>
          <xsd:enumeration value="Winter"/>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e633ca-df23-44da-a17e-afa976f1f71c" ma:termSetId="09814cd3-568e-fe90-9814-8d621ff8fb84" ma:anchorId="fba54fb3-c3e1-fe81-a776-ca4b69148c4d" ma:open="true" ma:isKeyword="false">
      <xsd:complexType>
        <xsd:sequence>
          <xsd:element ref="pc:Terms" minOccurs="0" maxOccurs="1"/>
        </xsd:sequence>
      </xsd:complexType>
    </xsd:element>
    <xsd:element name="Indatabase" ma:index="25" nillable="true" ma:displayName="In database" ma:format="Dropdown" ma:internalName="Indatabase">
      <xsd:simpleType>
        <xsd:restriction base="dms:Choice">
          <xsd:enumeration value="Yes"/>
          <xsd:enumeration value="No"/>
          <xsd:enumeration value="Choice 3"/>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Whatisthis_x003f_" ma:index="31" nillable="true" ma:displayName="What is this?" ma:format="Dropdown" ma:internalName="Whatisthis_x003f_">
      <xsd:simpleType>
        <xsd:restriction base="dms:Text">
          <xsd:maxLength value="255"/>
        </xsd:restriction>
      </xsd:simpleType>
    </xsd:element>
    <xsd:element name="Choices" ma:index="32" nillable="true" ma:displayName="Choices" ma:format="Dropdown" ma:internalName="Choices">
      <xsd:simpleType>
        <xsd:restriction base="dms:Choice">
          <xsd:enumeration value="Delete"/>
          <xsd:enumeration value="Need Access (ALG)"/>
        </xsd:restriction>
      </xsd:simpleType>
    </xsd:element>
  </xsd:schema>
  <xsd:schema xmlns:xsd="http://www.w3.org/2001/XMLSchema" xmlns:xs="http://www.w3.org/2001/XMLSchema" xmlns:dms="http://schemas.microsoft.com/office/2006/documentManagement/types" xmlns:pc="http://schemas.microsoft.com/office/infopath/2007/PartnerControls" targetNamespace="b1ab0dce-f5da-44d5-b9e9-f8ee614323f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52813b1-3b58-4c05-9a3e-2637a772f7a0}" ma:internalName="TaxCatchAll" ma:showField="CatchAllData" ma:web="b1ab0dce-f5da-44d5-b9e9-f8ee61432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e411e1-b3db-463c-8418-fb0734124250">
      <Terms xmlns="http://schemas.microsoft.com/office/infopath/2007/PartnerControls"/>
    </lcf76f155ced4ddcb4097134ff3c332f>
    <_ip_UnifiedCompliancePolicyUIAction xmlns="http://schemas.microsoft.com/sharepoint/v3" xsi:nil="true"/>
    <Theme xmlns="14e411e1-b3db-463c-8418-fb0734124250" xsi:nil="true"/>
    <Indatabase xmlns="14e411e1-b3db-463c-8418-fb0734124250" xsi:nil="true"/>
    <_ip_UnifiedCompliancePolicyProperties xmlns="http://schemas.microsoft.com/sharepoint/v3" xsi:nil="true"/>
    <TaxCatchAll xmlns="b1ab0dce-f5da-44d5-b9e9-f8ee614323f2" xsi:nil="true"/>
    <Whatisthis_x003f_ xmlns="14e411e1-b3db-463c-8418-fb0734124250" xsi:nil="true"/>
    <Choices xmlns="14e411e1-b3db-463c-8418-fb0734124250" xsi:nil="true"/>
  </documentManagement>
</p:properties>
</file>

<file path=customXml/itemProps1.xml><?xml version="1.0" encoding="utf-8"?>
<ds:datastoreItem xmlns:ds="http://schemas.openxmlformats.org/officeDocument/2006/customXml" ds:itemID="{4B3F4762-9704-4C5D-B424-84C94DB437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4e411e1-b3db-463c-8418-fb0734124250"/>
    <ds:schemaRef ds:uri="b1ab0dce-f5da-44d5-b9e9-f8ee614323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2B56CB-8675-4324-8E54-79E12DCC677B}">
  <ds:schemaRefs>
    <ds:schemaRef ds:uri="http://schemas.microsoft.com/sharepoint/v3/contenttype/forms"/>
  </ds:schemaRefs>
</ds:datastoreItem>
</file>

<file path=customXml/itemProps3.xml><?xml version="1.0" encoding="utf-8"?>
<ds:datastoreItem xmlns:ds="http://schemas.openxmlformats.org/officeDocument/2006/customXml" ds:itemID="{3FAAAE49-C438-40C7-8C70-62215E85B496}">
  <ds:schemaRefs>
    <ds:schemaRef ds:uri="14e411e1-b3db-463c-8418-fb0734124250"/>
    <ds:schemaRef ds:uri="9882812a-a75c-47b9-a48f-f1f19e0658b1"/>
    <ds:schemaRef ds:uri="b1ab0dce-f5da-44d5-b9e9-f8ee614323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24</Slides>
  <Notes>0</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CWF The Pollination Process</dc:title>
  <dc:creator>Kailey Setter</dc:creator>
  <cp:revision>50</cp:revision>
  <dcterms:created xsi:type="dcterms:W3CDTF">2020-02-18T17:34:23Z</dcterms:created>
  <dcterms:modified xsi:type="dcterms:W3CDTF">2026-01-13T16:37:05Z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0x010100D3DAE1348D4B9D45BD6C4621B36D7125</vt:lpwstr>
  </property>
  <property fmtid="{D5CDD505-2E9C-101B-9397-08002B2CF9AE}" pid="3" name="MediaServiceImageTags">
    <vt:lpwstr/>
  </property>
</Properties>
</file>